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6" r:id="rId3"/>
    <p:sldId id="307" r:id="rId4"/>
    <p:sldId id="308" r:id="rId5"/>
    <p:sldId id="323" r:id="rId6"/>
    <p:sldId id="310" r:id="rId7"/>
    <p:sldId id="312" r:id="rId8"/>
    <p:sldId id="313" r:id="rId9"/>
    <p:sldId id="322" r:id="rId10"/>
    <p:sldId id="324" r:id="rId11"/>
    <p:sldId id="317" r:id="rId12"/>
    <p:sldId id="325" r:id="rId13"/>
    <p:sldId id="305" r:id="rId14"/>
    <p:sldId id="269" r:id="rId15"/>
    <p:sldId id="314" r:id="rId16"/>
    <p:sldId id="315" r:id="rId17"/>
    <p:sldId id="319" r:id="rId18"/>
    <p:sldId id="316" r:id="rId19"/>
    <p:sldId id="318" r:id="rId20"/>
    <p:sldId id="311" r:id="rId21"/>
    <p:sldId id="320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77" autoAdjust="0"/>
    <p:restoredTop sz="89858" autoAdjust="0"/>
  </p:normalViewPr>
  <p:slideViewPr>
    <p:cSldViewPr>
      <p:cViewPr varScale="1">
        <p:scale>
          <a:sx n="66" d="100"/>
          <a:sy n="66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03-19T13:10:17.93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314 3084 1,'0'0'5,"0"0"14,20 12-1,-20-12-14,0 0-3,0 0-1,0 0-2,6-19 1,-6 19 0,0 0 2,-4-18 2,4 18 3,2-18 1,-2 18 2,6-20 1,-6 20-1,8-23 0,-8 23-1,8-34-2,-8 34-1,6-39-1,-3 17-1,-4-10 1,2 3-2,-4-7 2,6 3-1,-6-5 1,5 7 0,-8-9 0,8 11-1,-8-9 1,6 5-1,-6-7 0,4 5 0,-6-9 0,2 1-1,-6-3 0,4 1 0,-6-2 0,6 5-1,-2-3 0,4 1 0,-2 1 0,4 4 1,0-3-2,2 5 1,-2-5-1,2 5 1,-4 1-1,1 1 0,1-1 0,0 1 0,0-3 0,2 1 0,0-1 0,4-1 0,-2-3 1,0-1-1,0 0 1,2 1 0,-4 1 0,0 1-1,0-3 1,0-1 0,0-5 0,2 0-1,0-1 0,0-1 0,-2-2 0,2 0 0,2 3 1,-2 7-1,-2 7-1,2 1 3,-2 1-3,6 3 3,-2-1-2,0-1 1,0-1-2,-2 1 2,2-1-1,-2 0 0,0-1 0,-4 5-1,2-1 1,4 5 0,-4-3 0,2-1 0,0 2 0,2 5 0,-2 3 0,0 20 0,6-28 0,-6 28 0,0 0 0,2-19 0,-2 19 0,2-18 0,-2 18 1,2-30-1,0 12 0,-2 18 0,0-31 1,0 31-1,2-22 1,-2 22-1,0 0 0,0 0 1,0 0-1,0 0-1,0 0 1,0 0 0,0 0-1,0 0 1,0 0 0,0 0 0,0 0 0,0 0 0,0 0 0,0 0 0,0 0 0,0 0 0,11 24 0,-11-24 0,8 27-1,-8-27 1,14 36 0,-8-14 0,4 5 0,-2-3 0,-2 0 0,-4-5 0,0 3 0,-2 0 0,0-22 0,-12 35 0,12-35-1,-18 32 1,18-32 0,-26 22 0,26-22 0,-21 9 0,21-9 0,-24-2 0,24 2-1,0 0 1,-24-21 0,24 21 0,-16-20 0,16 20 0,-16-22 0,16 22 0,-14-21 1,14 21-1,-10-30-1,6 12 1,2-3 0,4 1 0,-4 0 0,4-4 0,0 7 0,0-7 0,4 6 0,2 0-1,-8 18 1,16-23 0,-16 23 0,22-12 0,-22 12-1,24 8 1,-24-8 0,30 22 0,-30-22 0,23 33 0,-23-33 0,24 34 0,-16-15 0,-4 11 1,-6 0-1,-4 5 0,-2 1 0,-4 3 0,-2 4 1,3-5-1,-5-1-1,6-9 2,-2-2-1,0-5 0,12-21 0,-16 30 1,16-30-1,-22 16 1,22-16 0,-26 6-1,26-6 0,-27-22 0,27 22 0,-28-37 0,14 13-1,2-4 1,6-1 0,2-5-1,2 3 1,4-3 0,4 0 0,2-1 0,6 1 0,0 3-1,-4 3 1,0 5 0,0 5 0,-10 18 0,17-20 0,-17 20 0,20 8 1,-20-8-1,24 22 0,-24-22 0,24 37 0,-12-7 0,-4-1 0,-2 1 0,-4 1 0,-2 3 0,-4-2 0,-4-1 1,-2 5-1,-2-5 0,-6-1 0,2-3 1,0-5-1,-1-2 1,17-20-1,-28 26 0,28-26 0,-20-12 0,20 12 1,-20-28-1,8 6 0,2 1 0,0-3 0,2 0-1,0-3 2,4-1-2,8-4 1,0-3 0,6-3 0,-2 3 0,0 1-1,4 3 1,-2 5 0,2 5 0,-12 21 0,26-20 0,-26 20 0,35-2-1,-11 4 1,-2 4 1,2 4-1,0 3 0,-6 7 0,-3 0 0,-5 7 0,-2 1 0,-6 2 0,-4-3 0,-2-1 0,-2-2 0,-2-7 0,8-17 0,-17 24 1,17-24-1,-18 8 0,18-8 0,-18-6 0,18 6 1,-20-20-1,20 20 0,-26-29 0,12 11-1,2-6 1,1-5 0,5-7 0,2-5 0,2-1 0,6-3 0,0 3 0,2 1-1,1 9 1,3 7 0,-2 5 0,-8 20 0,26-16 0,-6 10 0,2 2 0,2-1 0,3 3 0,3-4 0,0 10 0,0 7 0,-1 7 0,-5 14 0,-8 5 0,-4 9 0,0-1 0,-6 0 0,-6-3 0,-2-7 0,-2-7 0,0-8 1,4-20-1,-10 25 0,10-25 0,0 0 1,-14 22-1,14-22 0,0 0 0,-24 14 1,24-14-1,-24 2 0,24-2-1,-31-8 1,31 8 0,-28-12 0,28 12 0,-28-16 0,28 16 0,-20-19 0,20 19 0,-20-20 0,20 20 0,0 0 1,-23-20-2,23 20 2,0 0-1,-18-12-1,18 12 1,0 0 0,-4-17 0,4 17-1,6-24 1,-6 24 0,10-24 0,-10 24-1,0 0 1,0 0 0,18-16 0,-18 16 0,0 0 0,17 24 0,-17-24 0,18 22 0,-18-22 0,22 27 0,-12-5 0,-4 4 0,-2 1 0,-4 11 0,-6 3 0,-4 1 1,0-1-1,0-3 1,-4-3-1,2-5 0,1-5 1,11-25-2,-18 26 2,18-26-1,0 0 1,0 0-1,-20 14 0,20-14 1,0 0-2,-22-24 2,12 6-1,0-1 0,-4-3-1,-2 0 1,3-1 0,3-3-1,0-6 1,4-3 0,4-3 0,4-1-1,2-6 2,2 1-2,2 1 2,0 1-1,-1 9 0,1 5 0,0 6 0,-8 22 0,16-25 0,-16 25 0,20-14 0,-20 14-1,26-4 1,-26 4 0,28 22 1,-14 1-1,-3 11 0,-3 5 0,-2 5 0,-6 1 1,0-7-2,0-3 2,-4-3-1,-2-7-1,2-7 1,4-18 0,0 0 0,-13 20 0,13-20 0,0 0 0,-24 6 0,24-6 1,-20-10-1,20 10 0,-24-18 0,24 18 0,-18-23 1,18 23-1,-18-24 0,18 24 0,-8-18 1,8 18-1,0 0 0,0 0 0,0 0 1,0 0-1,0 0 0,0 0 0,0 0 0,0 0 0,0 0 0,0 0 0,-17-12 0,17 12 0,0 0 0,0 0 0,0 0 0,0 0-1,0 0 1,0 0 0,0 0 0,0 0 0,0 0 0,0 0 0,0 0 0,0 0 0,0 0 0,0 0-1,-14 18-2,10-36-5,20-5-29,-1-27 0,11-27-1,6-25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03-19T13:10:17.93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1886 2056 1,'0'0'5,"0"0"1,0 0-2,0 0-3,0 0 0,0 0-1,0 0 0,2-17 1,-2 17 2,0 0 0,0 0 3,0 0 1,0 0 2,0 0 1,0 0 1,0 0 0,0 0-2,0 0-1,0 0-1,0 0-1,0 0-2,0 0 0,0 0-1,0 0-1,0 0 1,0 0 0,0 0 0,0 0 0,-20-6 1,20 6-1,-19-4 1,19 4 0,-32-2 0,32 2 0,-36-4 0,36 4-1,-36-4 0,36 4-1,-29-16 1,29 16-2,-18-28 0,8 9 1,-2-5-1,0 2 0,-4-3 1,0 3-1,-8-8-1,3 7 1,-5-3 0,4 0-1,-4-3 1,0-3-1,5 1 0,-1-5 1,2 1-1,0-3 0,0 3 1,-4-1-1,-1 3 1,-1 5-1,-8-2 1,-2 3 0,-1-3-1,1 2 0,0-3 0,-1-5 1,5-1-1,4-1 1,-2-3-2,7 7 2,-1 1-1,2 1 2,-6 3-2,2 7 1,1-2 0,-1 3 0,-2-3-1,2 0 0,0-1 1,3 3-2,-1-2 1,6-1 0,0 1 0,4 0 0,0 5 1,4-3-1,-1 2 1,-1-4-1,-2-1 1,-2-1-1,-6-5 1,-2-7-1,-2-1 0,1-3 0,-7 1 0,2-3 0,2 9 0,1-3 0,3 7 0,2 5 0,2 1 0,2-1 0,0 0-1,5 1 1,-1-1 0,2 4 0,2 1 1,0 3-1,10 18 0,-14-22 0,14 22 0,0 0 0,-20 4 0,20-4 0,0 0 0,0 0-1,0 0 1,-10 20 0,10-20 0,0 0 0,0 0 0,0 0 0,4 17 0,-4-17 1,-4 20-1,4-20 1,-10 30-1,10-30 0,-4 29 0,4-29 0,-6 30 0,6-30 0,-2 34 0,2-13 0,0 7 0,0 5 0,-2 5 0,0-1 0,0 5 0,0-1 0,1 3 0,1-7 0,-2-7 0,-2-7-1,4-23 1,2 30 0,-2-30 0,0 0 0,0 0 0,0 0 0,0-18 0,4 0 0,-1-1 0,1-5 0,-2-6 1,-4-3-1,0 1 0,-3-5 0,-3 1 0,-6 1 0,0-3 0,0 1 1,0 7-1,4 1 0,0 3 1,2 2-1,4 7 0,4 17 0,-6-30 1,6 30-1,-8-24 0,8 24 0,0 0 0,0 0 0,-12-19 1,12 19-1,0 0 0,0 0 0,0 0 0,26-22 0,-8 10 0,2 0 1,2 2-1,4 4 1,-3 1-1,-1 5 0,-2 7 0,-20-7 1,32 26-1,-16-8 0,2-2 0,3-5 0,5-3-1,4-4 1,4-6 0,5-4 0,3 0 0,0-3 0,-5 3 1,-1 0-1,-2 6 0,-4 6 1,-11 2-1,-19-8 1,28 25-1,-28-25 0,12 26-1,-12-26 0,0 22-4,-20-30-19,20 8-14,-41 4 1,5-6-1,-4-14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03-19T13:10:17.934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-3 1811 6,'16'28'23,"-16"-28"-1,0 0 0,0 0-18,0 0-1,0 0 2,0 0 1,10 17 1,-10-17-1,0 0 0,0 0 0,0 0 0,0 0 0,0 0-3,12-33 0,2 9-1,3-9 0,5-1 0,-2-7 1,10 1-1,-2-3 0,3 3-1,3-3 0,4 2 0,1-7 0,5-1-1,6-6 1,-1-6 1,3-5-3,1 3 3,-5 0-1,2 8 2,-15-2-1,7 17 2,-10 1-1,2 15 0,-11-2 0,5 11 0,-2-5-2,4 2 0,-5 0 0,1-5-1,0-3-1,-2-2 1,-2-1 0,-3-5 0,-3 3 0,2-1 0,-4 3 1,4 1 0,0 0-1,4 3 1,1-3 0,5 4-1,0-5 0,2 1 0,0-1 0,-1 3 0,-1 2 0,-2-1 1,-2 7-1,-5 0 0,-1 2 0,0 4 0,-18 12 0,30-23 0,-30 23 0,20-18 1,-20 18-1,0 0 1,16-18 0,-16 18-1,0 0 0,0 0 0,18-8 0,-18 8-1,25-17 1,-5 5 0,2-2 0,-2 2 0,-2 0 1,-18 12 0,23-8 0,-23 8 0,-13 20 0,-3 0 0,-8 2 0,2-3-1,-2 3 0,0-4 0,3-4 0,21-14 0,-30 15 0,30-15 0,-20 6 1,20-6-1,-28 4 0,28-4 0,-33 4 0,15-2 0,0 0 0,-2-4 0,2 0 1,18 2-2,-28-2 1,28 2 0,0 0 0,-23-8 0,23 8 0,0 0 0,0 0 0,-26-8 0,26 8 1,-18-5-1,18 5 0,-22-8 0,22 8 0,-20-12 0,20 12 0,-20-10 0,20 10 0,0 0 1,-17-4-1,17 4 0,0 0 0,0 0 0,-18 8 0,18-8 0,0 0 0,0 0 0,0 0 1,0 0-1,8-18 0,-8 18 1,0 0-1,0 0 1,0 0 0,21-12-1,-21 12 1,20-2-1,-20 2 0,38-12 0,-10 3 0,4-3 0,1-10 0,7 6 0,0 0 1,1 5 0,-3-1 0,-4 6-1,-5 2 1,-5 4-1,-6 6 1,-18-6-1,24 4 0,-24-4-1,0 0 1,0 0 0,0 0 0,0 0 0,0 0 0,0 0 1,0 0-1,2 18 1,-2-18-1,-22 29 1,6-11-1,-4 6 0,-3 1 0,3 5 0,-2-1 0,2 3 0,8 0 0,6-5 0,2 3-1,6-3 1,4-3 0,0 2 0,0-5 0,0 1 0,-4-4 0,-2 2 0,0-1 1,0-19-2,0 30 1,0-30 0,6 18-2,-6-18-1,12 17-5,-12-17-24,0 0-4,0 0-2,0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03-19T13:10:17.935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-21 3089 47,'0'0'29,"-8"22"0,8-22 0,0 0-27,0 0 0,0 0-1,0 0 1,0 0 1,24-4-1,-24 4 0,0 0 0,0 0 1,20-10 0,-20 10-1,22-14 0,-4 0-1,8 6 1,-1-8-1,7 5 1,0-3-1,0 4 1,-3-2-1,5 6 0,-6-4 0,6 4 1,-3-1-1,5-1 0,-4-2-1,3 0 1,1-4 0,-2 2-1,-4-2 0,-3 1 1,-1-1-1,-2 4 0,2-4 1,2 2-1,1-3 1,1 1 0,2-6-2,0-2 1,-1-3 0,3-3 0,-8 0-1,-2 1 1,-3-3-1,-1 1 1,-4 1 0,4 0 0,-4 3 0,2-5 0,2 1 0,1-5 0,-1-2 0,-2-5 0,2 2 0,-4-1 1,0 3-1,-6 1 0,2 1 0,-1-1 0,-1 1 1,2-1-2,0-3 2,2-3-2,0-3 1,0-3 0,2 1 0,-4 2 0,-1 3 0,-3 7 0,0-3 0,-4 9 0,0-5 0,4 1 1,-2-3-1,2-1 1,4-1-2,2-1 2,0-1-2,2-1 2,0 5-2,-3 5 1,-1-3 1,-2-1-1,2-1 0,0-5 0,2 1 1,2-3-1,2-3 0,1 3 0,-1 4 0,2 3 0,-4 8 0,-2 3 0,-2 5 0,-2 0 0,0 3 1,0-7-1,2 4 0,3-5 1,1-1-1,4 0 0,0 1 0,2 3 0,0-2 0,-3 6 0,1 1 0,0 1 0,4-2 0,4-2 0,1-1 0,7-5 0,0 4 0,0-1 0,-1-1 0,1 2 0,-6 5 1,-2 5 0,-3 2 0,3 4 1,-2 0-1,8 2 0,-1-4 0,9 0 0,0-2-2,3 1 0,1-5 0,0 2 1,-3 2-1,-1 2 1,-2 4 0,-3 2 0,3 2 0,2-2 1,-3-2-1,5-2 0,2 0 0,-1-5 0,-1-3 0,-3 2 0,-1-2 0,0 6 0,0 4 0,-3 4 0,3 2-1,2 2 1,3 6 0,3-6 0,3 0 0,1-6 0,0 0 0,-3-4 0,3-6 0,-5 4 0,-1-3 0,-2 3 1,-3 2-1,1 0 0,2 0 0,3 0 1,1-2-1,3-2 0,3-2-1,0-1 1,-1 1 0,-1-4 0,-7 4 0,-1 0 0,-6 4 0,-1 6 1,-3 2-1,2 0 0,-1 6 0,1 2 1,4-2-1,0-2 0,1 4 0,-3-6 0,2 2 0,-5-4 0,-1 0 0,-4 0 0,-2 4 1,-1-2-1,3-2 0,2 4 0,0-4 0,3 4 0,3-4 1,4 0-1,-3 0 0,1 2 0,-2-2 0,-3-2 1,-1 0-1,-4 4 0,2-4 0,-3 0 0,-3 2 0,2 0 0,-2-2 0,-2 2 0,-1-2 0,-1-2 0,-4 2 0,-18 2 0,32-2 0,-32 2 0,22 2 0,-22-2 0,17 0 0,-17 0 0,18 6 0,-18-6 0,18 4 0,-18-4 1,20 2-1,-20-2 0,0 0 0,24 6 0,-24-6 1,0 0-1,20 4 0,-20-4 0,0 0 0,27 10 0,-7-5 0,2-3 0,2 4 0,4 0 0,1-2 0,1 0 0,-4-2 0,-2 2 0,-6 0 0,-18-4 0,25 10 0,-25-10 0,20 10 0,-20-10 0,22 12 0,-22-12 0,24 9 0,-24-9 0,26 6 0,-26-6 0,22 8 0,-22-8 0,19 6 0,-19-6 0,0 0 0,26 26-1,-26-26 2,20 18-1,-20-18 0,28 19 1,-28-19-1,28 22 0,-28-22 1,23 18-1,-23-18 1,16 25-2,-16-25 2,10 30-1,-10-30 0,8 36 0,-4-19 0,-4-17 0,14 30 0,-14-30 0,16 27 0,-16-27 1,14 28-1,-14-28 0,12 26 0,-12-26 0,15 31 0,-15-31 0,14 32 0,-6-14 0,-2 3 0,0-3 0,-2 2 0,0 0 0,-2-3 0,-2-17 0,10 28 0,-10-28 0,14 24 0,-14-24 0,10 17 0,-10-17 0,6 20 0,-6-20 0,-2 28 1,2-28-1,-4 31 0,4-31 0,2 42 0,2-21 1,2 1-1,2 0 0,0 0 0,0-3 0,-1 1 0,-7-20 0,12 28 0,-12-28 0,8 19 0,-8-19 0,8 20 0,-8-20 1,8 22-2,-4-4 1,-4-18 0,10 35 0,-8-11 0,2 3 0,2 1 0,2-2 0,0 1 0,4-1 1,2-2-2,2-3 2,-1-3-2,1 2 1,-16-20 0,28 35 0,-18-17 1,0 4-1,-4 1 0,4 3 0,0 0 1,4-1-2,1 1 2,5 0-2,0-3 2,2-1-1,0 0 0,-2-3 1,-1 1-2,-1-2 2,-2 2-1,0-3 0,-16-17 0,34 30-1,-34-30 1,37 32 0,-15-19 1,0 1-1,0 2 0,0-4 0,0 0 0,-1 1 1,1-1-2,-4 0 1,-18-12 0,32 22 0,-14-18 0,-18-4 0,33 18 0,-13-11 0,0-1 1,4 0-1,0 2 0,-1-2 0,3-2 0,-2-2 0,-2 2 0,0-2 1,-2-2-1,-3 0 0,-17 0 0,34-2 0,-34 2 0,30-4 0,-30 4 0,30-4 0,-30 4 0,25-8 0,-25 8 0,28-14 0,-28 14-1,26-9 1,-26 9 0,24-12 0,-24 12 0,18-8 0,-18 8 0,18-4 0,-18 4 0,0 0 0,21-10 0,-21 10 0,0 0 0,26-10 0,-26 10 0,18-18 0,-18 18 0,0 0 0,24-23 0,-24 23 0,0 0 0,18-22-1,-18 22 1,0 0 0,0 0 0,0 0 0,0 0 0,0 0 0,0 0 0,8-18 1,-8 18-1,0-18 0,0 18-1,-6-23 1,6 23 0,-16-26 0,16 26 0,-30-27 1,12 17-1,-2-4 0,0-2 1,-1 2-1,3-2 0,18 16 0,-30-31 0,30 31 0,-28-34 0,28 34 0,-29-23 0,29 23 0,-28-14 0,28 14 1,-26-8-1,26 8 0,-18 0-1,18 0 2,0 0-1,0 0-1,0 0 1,0 0 0,0 0 0,0 0 0,0 0 0,0 0 0,0 0 0,18 16 0,-18-16 0,14 18-1,-14-18 1,22 17 0,-22-17 0,33 22 0,-7-12 0,4-2 0,0-2 0,-1 0 0,1-1 0,0-3 0,-6 0 0,-6 2 0,-18-4 0,19 10 0,-19-10 1,0 0-1,0 0 0,4 20 0,-4-20 0,0 0 0,0 0-1,2 18 1,-2-18 0,0 0 0,0 0 0,0 0 0,12 19 0,-12-19 1,0 0-1,-8 28 0,8-28 0,-13 22 1,13-22-1,-16 29 0,16-29 0,-12 36 0,10-14 0,2 1 0,2 3 0,2 2 0,-2 3 0,2 3 0,0-3 0,-4 1 0,0-3 0,-4 1 0,0 0 0,-2-3 0,2 3 0,-2 7 0,2 1 0,-2-1 0,2 3 0,-2-5-1,0-3 1,-2-5 0,-2-5 0,10-22 0,-16 24 0,16-24-1,0 0-1,-20 2-5,20-2-28,6-22-2,-6 2 0,-4-19-1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64A21-ABD9-49D4-81F7-CA13B52B311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3F2DE-E413-49EF-AE74-0422120E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6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5DB2-A94C-4276-B004-E78A08DCD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3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dirty="0" smtClean="0"/>
              <a:t>Цель проекта </a:t>
            </a:r>
            <a:r>
              <a:rPr lang="en-US" sz="2400" b="1" dirty="0" smtClean="0"/>
              <a:t>Easy RUNOS:</a:t>
            </a:r>
            <a:endParaRPr lang="ru-RU" sz="2400" b="1" dirty="0" smtClean="0"/>
          </a:p>
          <a:p>
            <a:r>
              <a:rPr lang="en-US" sz="2400" dirty="0" smtClean="0"/>
              <a:t>“</a:t>
            </a:r>
            <a:r>
              <a:rPr lang="en-US" sz="2400" i="1" dirty="0" smtClean="0"/>
              <a:t>Could an </a:t>
            </a:r>
            <a:r>
              <a:rPr lang="en-US" sz="2400" i="1" dirty="0" err="1" smtClean="0"/>
              <a:t>OpenFlow</a:t>
            </a:r>
            <a:r>
              <a:rPr lang="en-US" sz="2400" i="1" dirty="0" smtClean="0"/>
              <a:t> controller be both easy to develop applications for and also high performance?</a:t>
            </a:r>
            <a:r>
              <a:rPr lang="en-US" sz="2400" dirty="0" smtClean="0"/>
              <a:t>”</a:t>
            </a:r>
            <a:endParaRPr lang="ru-RU" sz="2400" dirty="0" smtClean="0"/>
          </a:p>
          <a:p>
            <a:r>
              <a:rPr lang="ru-RU" sz="2400" dirty="0" smtClean="0"/>
              <a:t>Разработать систему, которая будет удобна для разработки новых сетевых приложений</a:t>
            </a:r>
          </a:p>
          <a:p>
            <a:r>
              <a:rPr lang="ru-RU" sz="2400" dirty="0" smtClean="0"/>
              <a:t>Производительность (!), интеграция с</a:t>
            </a:r>
            <a:r>
              <a:rPr lang="en-US" sz="2400" dirty="0" smtClean="0"/>
              <a:t> </a:t>
            </a:r>
            <a:r>
              <a:rPr lang="ru-RU" sz="2400" dirty="0" smtClean="0"/>
              <a:t>остальными версиями контроллера</a:t>
            </a:r>
            <a:endParaRPr lang="en-US" sz="2400" dirty="0" smtClean="0"/>
          </a:p>
          <a:p>
            <a:endParaRPr lang="ru-RU" dirty="0" smtClean="0"/>
          </a:p>
          <a:p>
            <a:r>
              <a:rPr lang="ru-RU" sz="2400" dirty="0" smtClean="0"/>
              <a:t>Подписка на события</a:t>
            </a:r>
          </a:p>
          <a:p>
            <a:pPr lvl="1"/>
            <a:r>
              <a:rPr lang="ru-RU" sz="2400" dirty="0" smtClean="0"/>
              <a:t>явно - </a:t>
            </a:r>
            <a:r>
              <a:rPr lang="en-US" sz="2400" dirty="0" err="1" smtClean="0"/>
              <a:t>packet_in</a:t>
            </a:r>
            <a:endParaRPr lang="ru-RU" sz="2400" dirty="0" smtClean="0"/>
          </a:p>
          <a:p>
            <a:pPr lvl="1"/>
            <a:r>
              <a:rPr lang="ru-RU" sz="2400" dirty="0" smtClean="0"/>
              <a:t>неявно –</a:t>
            </a:r>
            <a:r>
              <a:rPr lang="en-US" sz="2400" dirty="0" smtClean="0"/>
              <a:t> switch up/down, </a:t>
            </a:r>
            <a:r>
              <a:rPr lang="en-US" sz="2400" dirty="0" err="1" smtClean="0"/>
              <a:t>port_description</a:t>
            </a:r>
            <a:r>
              <a:rPr lang="en-US" sz="2400" dirty="0" smtClean="0"/>
              <a:t>, stats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Два конвейера исполнения</a:t>
            </a:r>
          </a:p>
          <a:p>
            <a:pPr lvl="1"/>
            <a:r>
              <a:rPr lang="en-US" sz="2400" dirty="0" smtClean="0"/>
              <a:t>run-to-completion</a:t>
            </a:r>
            <a:endParaRPr lang="ru-RU" sz="2400" dirty="0" smtClean="0"/>
          </a:p>
          <a:p>
            <a:pPr lvl="2"/>
            <a:r>
              <a:rPr lang="ru-RU" dirty="0" smtClean="0"/>
              <a:t>сортировка приложений при запуске на основе </a:t>
            </a:r>
            <a:r>
              <a:rPr lang="ru-RU" dirty="0" err="1" smtClean="0"/>
              <a:t>зависимостией</a:t>
            </a:r>
            <a:endParaRPr lang="en-US" dirty="0" smtClean="0"/>
          </a:p>
          <a:p>
            <a:pPr lvl="1"/>
            <a:r>
              <a:rPr lang="ru-RU" sz="2400" dirty="0" smtClean="0"/>
              <a:t>т.н. отложенное выполнение</a:t>
            </a:r>
          </a:p>
          <a:p>
            <a:r>
              <a:rPr lang="ru-RU" sz="2400" dirty="0" smtClean="0"/>
              <a:t>Система разрешения конфликтов (генерация правил)</a:t>
            </a:r>
          </a:p>
          <a:p>
            <a:pPr lvl="1"/>
            <a:r>
              <a:rPr lang="ru-RU" sz="2400" dirty="0" smtClean="0"/>
              <a:t>Расстановка приоритетов правил, объединение правил</a:t>
            </a:r>
          </a:p>
          <a:p>
            <a:pPr lvl="1"/>
            <a:r>
              <a:rPr lang="en-US" sz="2400" dirty="0" smtClean="0"/>
              <a:t>LOAD, MATCH, READ</a:t>
            </a:r>
            <a:r>
              <a:rPr lang="ru-RU" sz="2400" dirty="0" smtClean="0"/>
              <a:t> абстракции</a:t>
            </a:r>
            <a:endParaRPr lang="en-US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3F2DE-E413-49EF-AE74-0422120E56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3F2DE-E413-49EF-AE74-0422120E56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Плюсы:</a:t>
            </a:r>
          </a:p>
          <a:p>
            <a:r>
              <a:rPr lang="ru-RU" dirty="0" smtClean="0"/>
              <a:t>Экономия время за счет использования </a:t>
            </a:r>
            <a:r>
              <a:rPr lang="en-US" dirty="0" err="1" smtClean="0"/>
              <a:t>opensource</a:t>
            </a:r>
            <a:r>
              <a:rPr lang="ru-RU" dirty="0" smtClean="0"/>
              <a:t>,</a:t>
            </a:r>
            <a:r>
              <a:rPr lang="ru-RU" baseline="0" dirty="0" smtClean="0"/>
              <a:t> создать с нуля что-то практически невозможно</a:t>
            </a:r>
          </a:p>
          <a:p>
            <a:r>
              <a:rPr lang="ru-RU" baseline="0" dirty="0" smtClean="0"/>
              <a:t>Более безопасно, чем проприетарное (больше глаз)</a:t>
            </a:r>
          </a:p>
          <a:p>
            <a:r>
              <a:rPr lang="ru-RU" baseline="0" dirty="0" smtClean="0"/>
              <a:t>Импортозамещение (хотя бы есть код и можно посмотреть, что там происходит)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3F2DE-E413-49EF-AE74-0422120E56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0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3F2DE-E413-49EF-AE74-0422120E56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3F2DE-E413-49EF-AE74-0422120E56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Основная идея развертывания распределенной</a:t>
            </a:r>
            <a:r>
              <a:rPr lang="ru-RU" baseline="0" dirty="0" smtClean="0"/>
              <a:t> версии контроллера </a:t>
            </a:r>
            <a:r>
              <a:rPr lang="en-US" baseline="0" dirty="0" smtClean="0"/>
              <a:t>RUNOS </a:t>
            </a:r>
            <a:r>
              <a:rPr lang="ru-RU" baseline="0" dirty="0" smtClean="0"/>
              <a:t>заключается в следующем:</a:t>
            </a:r>
          </a:p>
          <a:p>
            <a:r>
              <a:rPr lang="ru-RU" baseline="0" dirty="0" smtClean="0"/>
              <a:t>В каждом ЦОД, сегменте </a:t>
            </a:r>
            <a:r>
              <a:rPr lang="en-US" baseline="0" dirty="0" smtClean="0"/>
              <a:t>WAN</a:t>
            </a:r>
            <a:r>
              <a:rPr lang="ru-RU" baseline="0" dirty="0" smtClean="0"/>
              <a:t> разворачивается кластер контроллеров (с использованием быстрого разделяемого между ними ПЗУ для хранения данных)</a:t>
            </a:r>
          </a:p>
          <a:p>
            <a:r>
              <a:rPr lang="ru-RU" baseline="0" dirty="0" smtClean="0"/>
              <a:t>В рамках каждого ЦОД, сегмента </a:t>
            </a:r>
            <a:r>
              <a:rPr lang="en-US" baseline="0" dirty="0" smtClean="0"/>
              <a:t>WAN</a:t>
            </a:r>
            <a:r>
              <a:rPr lang="ru-RU" baseline="0" dirty="0" smtClean="0"/>
              <a:t> поддерживается возможность балансировки нагрузки между экземплярами контроллеров.</a:t>
            </a:r>
          </a:p>
          <a:p>
            <a:r>
              <a:rPr lang="ru-RU" baseline="0" dirty="0" smtClean="0"/>
              <a:t>Также для обеспечения надежности, экземпляры контроллеров могут быть зарезервированы.</a:t>
            </a:r>
          </a:p>
          <a:p>
            <a:endParaRPr lang="ru-RU" dirty="0" smtClean="0"/>
          </a:p>
          <a:p>
            <a:r>
              <a:rPr lang="ru-RU" dirty="0" smtClean="0"/>
              <a:t>Взаимодействие между кластерами контроллеров </a:t>
            </a:r>
            <a:r>
              <a:rPr lang="ru-RU" dirty="0" err="1" smtClean="0"/>
              <a:t>ЦОДов</a:t>
            </a:r>
            <a:r>
              <a:rPr lang="ru-RU" baseline="0" dirty="0" smtClean="0"/>
              <a:t> осуществляется через распределенное хранилище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3F2DE-E413-49EF-AE74-0422120E56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Экземпляр распределенного контроллера отличается наличием дополнительного промежуточного/связующего уровня (</a:t>
            </a:r>
            <a:r>
              <a:rPr lang="en-US" baseline="0" dirty="0" smtClean="0"/>
              <a:t>middleware</a:t>
            </a:r>
            <a:r>
              <a:rPr lang="ru-RU" baseline="0" dirty="0" smtClean="0"/>
              <a:t>),</a:t>
            </a:r>
            <a:endParaRPr lang="en-US" baseline="0" dirty="0" smtClean="0"/>
          </a:p>
          <a:p>
            <a:r>
              <a:rPr lang="ru-RU" baseline="0" dirty="0" smtClean="0"/>
              <a:t>который содержит набор менеджеров и сервисов для синхронизации контроллеров, распространения событий между ними, обмена служебной информацией о работоспособности узлов, управления экземпляром и процессом восстановления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Распределенный контроллер (</a:t>
            </a:r>
            <a:r>
              <a:rPr lang="en-US" baseline="0" dirty="0" smtClean="0"/>
              <a:t>HA </a:t>
            </a:r>
            <a:r>
              <a:rPr lang="ru-RU" baseline="0" dirty="0" smtClean="0"/>
              <a:t>версия) характеризуется: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 smtClean="0"/>
              <a:t>База данных используется для постоянного хранения данных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 smtClean="0"/>
              <a:t>По разработанному протоколу осуществляется синхронизации </a:t>
            </a:r>
            <a:r>
              <a:rPr lang="ru-RU" baseline="0" dirty="0" err="1" smtClean="0"/>
              <a:t>кешированного</a:t>
            </a:r>
            <a:r>
              <a:rPr lang="ru-RU" baseline="0" dirty="0" smtClean="0"/>
              <a:t> </a:t>
            </a:r>
            <a:r>
              <a:rPr lang="en-US" baseline="0" dirty="0" smtClean="0"/>
              <a:t>network</a:t>
            </a:r>
            <a:r>
              <a:rPr lang="ru-RU" baseline="0" dirty="0" smtClean="0"/>
              <a:t> </a:t>
            </a:r>
            <a:r>
              <a:rPr lang="en-US" baseline="0" dirty="0" smtClean="0"/>
              <a:t>view</a:t>
            </a:r>
            <a:r>
              <a:rPr lang="ru-RU" baseline="0" dirty="0" smtClean="0"/>
              <a:t>, хранящегося в оперативной памяти (для быстрого доступа приложений к </a:t>
            </a:r>
            <a:r>
              <a:rPr lang="en-US" baseline="0" dirty="0" smtClean="0"/>
              <a:t>network view</a:t>
            </a:r>
            <a:r>
              <a:rPr lang="ru-RU" baseline="0" dirty="0" smtClean="0"/>
              <a:t>)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 smtClean="0"/>
              <a:t>Поддерживаются режимы горячего, теплого и холодного резервирования для обеспечения отказоустойчивости контроллеров</a:t>
            </a:r>
          </a:p>
          <a:p>
            <a:pPr marL="0" indent="0">
              <a:buFont typeface="Arial" pitchFamily="34" charset="0"/>
              <a:buNone/>
            </a:pPr>
            <a:r>
              <a:rPr lang="ru-RU" b="1" baseline="0" dirty="0" smtClean="0"/>
              <a:t>Дополнительные функции: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="0" baseline="0" dirty="0" smtClean="0"/>
              <a:t>Опция определения оптимального размещения экземпляров контроллеров в сети </a:t>
            </a:r>
            <a:r>
              <a:rPr lang="en-US" b="0" baseline="0" dirty="0" smtClean="0"/>
              <a:t>WAN (</a:t>
            </a:r>
            <a:r>
              <a:rPr lang="ru-RU" b="0" baseline="0" dirty="0" smtClean="0"/>
              <a:t>сколько и где контроллеров запускать</a:t>
            </a:r>
            <a:r>
              <a:rPr lang="en-US" b="0" baseline="0" dirty="0" smtClean="0"/>
              <a:t>)</a:t>
            </a:r>
            <a:endParaRPr lang="ru-RU" b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b="0" baseline="0" dirty="0" smtClean="0"/>
              <a:t>Балансировка нагрузки между контроллерами, запуск/остановка экземпляров контроллеров</a:t>
            </a:r>
          </a:p>
          <a:p>
            <a:pPr marL="0" indent="0">
              <a:buFont typeface="Arial" pitchFamily="34" charset="0"/>
              <a:buNone/>
            </a:pPr>
            <a:r>
              <a:rPr lang="ru-RU" b="0" baseline="0" dirty="0" smtClean="0"/>
              <a:t>Характеристики:</a:t>
            </a:r>
          </a:p>
          <a:p>
            <a:pPr marL="0" indent="0">
              <a:buFont typeface="Arial" pitchFamily="34" charset="0"/>
              <a:buNone/>
            </a:pPr>
            <a:r>
              <a:rPr lang="ru-RU" b="0" baseline="0" dirty="0" smtClean="0"/>
              <a:t>В режиме горячего резервирования, время на переключение между контроллерами составляет порядка 50 </a:t>
            </a:r>
            <a:r>
              <a:rPr lang="ru-RU" b="0" baseline="0" dirty="0" err="1" smtClean="0"/>
              <a:t>мс</a:t>
            </a:r>
            <a:r>
              <a:rPr lang="ru-RU" b="0" baseline="0" dirty="0" smtClean="0"/>
              <a:t> (при отказе основного контроллера)</a:t>
            </a:r>
          </a:p>
          <a:p>
            <a:pPr marL="0" indent="0">
              <a:buFont typeface="Arial" pitchFamily="34" charset="0"/>
              <a:buNone/>
            </a:pPr>
            <a:r>
              <a:rPr lang="ru-RU" b="0" baseline="0" dirty="0" smtClean="0"/>
              <a:t>Из-за необходимости синхронизации данных между контроллерами, пропускная способность просаживается примерно на 10% по сравнению с базовой пропускной способностью.</a:t>
            </a:r>
          </a:p>
          <a:p>
            <a:pPr marL="0" indent="0">
              <a:buFont typeface="Arial" pitchFamily="34" charset="0"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3F2DE-E413-49EF-AE74-0422120E56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arccn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arccn.github.io/runo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2.emf"/><Relationship Id="rId4" Type="http://schemas.openxmlformats.org/officeDocument/2006/relationships/customXml" Target="../ink/ink2.xml"/><Relationship Id="rId9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39" y="2187575"/>
            <a:ext cx="8726461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RUNOS </a:t>
            </a:r>
            <a:r>
              <a:rPr lang="ru-RU" dirty="0" smtClean="0"/>
              <a:t>контроллер для </a:t>
            </a:r>
            <a:r>
              <a:rPr lang="en-US" dirty="0" smtClean="0"/>
              <a:t>SDN/OpenFlow </a:t>
            </a:r>
            <a:br>
              <a:rPr lang="en-US" dirty="0" smtClean="0"/>
            </a:br>
            <a:r>
              <a:rPr lang="en-US" dirty="0" err="1" smtClean="0"/>
              <a:t>OpenSource</a:t>
            </a:r>
            <a:r>
              <a:rPr lang="en-US" dirty="0" smtClean="0"/>
              <a:t> </a:t>
            </a:r>
            <a:r>
              <a:rPr lang="ru-RU" dirty="0" smtClean="0"/>
              <a:t>проект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79751" y="3962400"/>
            <a:ext cx="8092749" cy="54331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Александр Шалимов</a:t>
            </a:r>
          </a:p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ЦПИКС, МГУ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3704" y="4520985"/>
            <a:ext cx="1872208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1" dirty="0">
                <a:latin typeface="Arial" pitchFamily="34" charset="0"/>
                <a:cs typeface="Arial" pitchFamily="34" charset="0"/>
                <a:hlinkClick r:id="rId4"/>
              </a:rPr>
              <a:t>http://arccn.ru/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450" y="5124044"/>
            <a:ext cx="239075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1" dirty="0" smtClean="0"/>
              <a:t>ashalimov@arccn.ru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295" y="5695376"/>
            <a:ext cx="2088603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1" dirty="0" smtClean="0"/>
              <a:t>@</a:t>
            </a:r>
            <a:r>
              <a:rPr lang="en-US" b="1" dirty="0" err="1" smtClean="0"/>
              <a:t>alex_shali</a:t>
            </a:r>
            <a:r>
              <a:rPr lang="en-US" b="1" dirty="0" smtClean="0"/>
              <a:t> @</a:t>
            </a:r>
            <a:r>
              <a:rPr lang="en-US" b="1" dirty="0" err="1" smtClean="0"/>
              <a:t>arccnnews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Users\everizhnikova\Pictures\Для презентаций\Киев\twit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88173"/>
            <a:ext cx="581050" cy="5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everizhnikova\Pictures\Для презентаций\Киев\we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6175"/>
            <a:ext cx="502302" cy="3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everizhnikova\Pictures\Для презентаций\Киев\ema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9" y="5118810"/>
            <a:ext cx="544512" cy="4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science\projects\arccn\arccn_docs_2015\Runos-b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07" y="76201"/>
            <a:ext cx="30927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9189" cy="95623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Производительность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029200"/>
            <a:ext cx="8229600" cy="13255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Производительность : </a:t>
            </a:r>
            <a:r>
              <a:rPr lang="en-US" sz="2400" b="1" dirty="0" smtClean="0"/>
              <a:t>10</a:t>
            </a:r>
            <a:r>
              <a:rPr lang="ru-RU" sz="2400" b="1" dirty="0" smtClean="0"/>
              <a:t> млн.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потоков в секунду</a:t>
            </a:r>
            <a:endParaRPr lang="en-US" sz="2400" dirty="0" smtClean="0"/>
          </a:p>
          <a:p>
            <a:r>
              <a:rPr lang="ru-RU" sz="2400" dirty="0" smtClean="0"/>
              <a:t>Задержка: </a:t>
            </a:r>
            <a:r>
              <a:rPr lang="en-US" sz="2400" b="1" dirty="0" smtClean="0"/>
              <a:t>55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мкс</a:t>
            </a:r>
            <a:endParaRPr lang="en-US" sz="2400" dirty="0" smtClean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051560"/>
            <a:ext cx="7772400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0400" y="1676400"/>
            <a:ext cx="1600200" cy="762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science\projects\arccn\ONS2014\ons2014-lt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34" y="5318764"/>
            <a:ext cx="1615966" cy="12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с открытым исходным кодом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Исходный код </a:t>
            </a:r>
            <a:r>
              <a:rPr lang="en-US" dirty="0">
                <a:hlinkClick r:id="rId2"/>
              </a:rPr>
              <a:t>http://arccn.github.io/runos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Apache, version 2.0</a:t>
            </a:r>
            <a:endParaRPr lang="en-US" dirty="0" smtClean="0"/>
          </a:p>
          <a:p>
            <a:r>
              <a:rPr lang="en-US" dirty="0" smtClean="0"/>
              <a:t>Tutorial </a:t>
            </a:r>
            <a:r>
              <a:rPr lang="en-US" dirty="0" smtClean="0"/>
              <a:t>(Readme.md)</a:t>
            </a:r>
            <a:endParaRPr lang="ru-RU" dirty="0" smtClean="0"/>
          </a:p>
          <a:p>
            <a:pPr lvl="1"/>
            <a:r>
              <a:rPr lang="ru-RU" dirty="0" smtClean="0"/>
              <a:t>Как установить, запустить, написать свое первое приложение</a:t>
            </a:r>
          </a:p>
          <a:p>
            <a:r>
              <a:rPr lang="ru-RU" dirty="0" smtClean="0"/>
              <a:t>Виртуальная машина</a:t>
            </a:r>
          </a:p>
          <a:p>
            <a:pPr lvl="1"/>
            <a:r>
              <a:rPr lang="ru-RU" dirty="0" smtClean="0"/>
              <a:t>Уже собранный контроллер</a:t>
            </a:r>
          </a:p>
          <a:p>
            <a:pPr lvl="1"/>
            <a:r>
              <a:rPr lang="ru-RU" dirty="0" smtClean="0"/>
              <a:t>Средства для работы с </a:t>
            </a:r>
            <a:r>
              <a:rPr lang="en-US" dirty="0" smtClean="0"/>
              <a:t>OpenFlow</a:t>
            </a:r>
            <a:endParaRPr lang="ru-RU" dirty="0" smtClean="0"/>
          </a:p>
          <a:p>
            <a:r>
              <a:rPr lang="ru-RU" dirty="0" smtClean="0"/>
              <a:t>Список рассылки</a:t>
            </a:r>
          </a:p>
          <a:p>
            <a:pPr lvl="1"/>
            <a:r>
              <a:rPr lang="en-US" dirty="0" smtClean="0"/>
              <a:t>Google group </a:t>
            </a:r>
            <a:r>
              <a:rPr lang="en-US" b="1" dirty="0" err="1" smtClean="0"/>
              <a:t>runos-ofc</a:t>
            </a:r>
            <a:endParaRPr lang="en-US" b="1" dirty="0"/>
          </a:p>
        </p:txBody>
      </p:sp>
      <p:pic>
        <p:nvPicPr>
          <p:cNvPr id="5" name="Picture 2" descr="D:\science\projects\arccn\arccn_docs_2015\Runos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0"/>
            <a:ext cx="2098960" cy="10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Два типа </a:t>
            </a:r>
            <a:r>
              <a:rPr lang="en-US" dirty="0" err="1" smtClean="0"/>
              <a:t>OpenSource</a:t>
            </a:r>
            <a:r>
              <a:rPr lang="en-US" dirty="0" smtClean="0"/>
              <a:t> </a:t>
            </a:r>
            <a:r>
              <a:rPr lang="ru-RU" dirty="0" smtClean="0"/>
              <a:t>проектов</a:t>
            </a:r>
            <a:r>
              <a:rPr lang="en-US" dirty="0" smtClean="0"/>
              <a:t>:</a:t>
            </a:r>
            <a:endParaRPr lang="ru-RU" dirty="0" smtClean="0"/>
          </a:p>
          <a:p>
            <a:pPr lvl="1"/>
            <a:r>
              <a:rPr lang="ru-RU" dirty="0" smtClean="0"/>
              <a:t>ради Идеи: </a:t>
            </a:r>
            <a:r>
              <a:rPr lang="en-US" dirty="0"/>
              <a:t>“Free as in Freedom</a:t>
            </a:r>
            <a:r>
              <a:rPr lang="en-US" dirty="0" smtClean="0"/>
              <a:t>”</a:t>
            </a:r>
            <a:endParaRPr lang="ru-RU" dirty="0" smtClean="0"/>
          </a:p>
          <a:p>
            <a:pPr lvl="1"/>
            <a:r>
              <a:rPr lang="ru-RU" dirty="0"/>
              <a:t>п</a:t>
            </a:r>
            <a:r>
              <a:rPr lang="ru-RU" dirty="0" smtClean="0"/>
              <a:t>родаем свои компетенции, а не продукт</a:t>
            </a:r>
          </a:p>
          <a:p>
            <a:pPr lvl="2"/>
            <a:r>
              <a:rPr lang="ru-RU" dirty="0" smtClean="0"/>
              <a:t>доработка под нужды заказчика,</a:t>
            </a:r>
          </a:p>
          <a:p>
            <a:pPr lvl="2"/>
            <a:r>
              <a:rPr lang="ru-RU" dirty="0"/>
              <a:t>п</a:t>
            </a:r>
            <a:r>
              <a:rPr lang="ru-RU" dirty="0" smtClean="0"/>
              <a:t>родавать </a:t>
            </a:r>
            <a:r>
              <a:rPr lang="en-US" dirty="0" smtClean="0"/>
              <a:t>advanced</a:t>
            </a:r>
            <a:r>
              <a:rPr lang="ru-RU" dirty="0" smtClean="0"/>
              <a:t> версии и плагины (</a:t>
            </a:r>
            <a:r>
              <a:rPr lang="en-US" dirty="0" err="1" smtClean="0"/>
              <a:t>eg</a:t>
            </a:r>
            <a:r>
              <a:rPr lang="ru-RU" dirty="0" smtClean="0"/>
              <a:t>, приложения для </a:t>
            </a:r>
            <a:r>
              <a:rPr lang="en-US" dirty="0" err="1" smtClean="0"/>
              <a:t>Runos</a:t>
            </a:r>
            <a:r>
              <a:rPr lang="en-US" dirty="0" smtClean="0"/>
              <a:t>)</a:t>
            </a:r>
            <a:endParaRPr lang="ru-RU" dirty="0" smtClean="0"/>
          </a:p>
          <a:p>
            <a:pPr lvl="2"/>
            <a:r>
              <a:rPr lang="en-US" dirty="0" smtClean="0"/>
              <a:t>community </a:t>
            </a:r>
            <a:r>
              <a:rPr lang="ru-RU" dirty="0" smtClean="0"/>
              <a:t>вокруг (семинары, обучение)</a:t>
            </a:r>
          </a:p>
          <a:p>
            <a:r>
              <a:rPr lang="ru-RU" dirty="0" smtClean="0"/>
              <a:t>Важна лицензия</a:t>
            </a:r>
            <a:r>
              <a:rPr lang="en-US" dirty="0" smtClean="0"/>
              <a:t> (*): Apache, BSD </a:t>
            </a:r>
            <a:r>
              <a:rPr lang="ru-RU" dirty="0" smtClean="0"/>
              <a:t>или </a:t>
            </a:r>
            <a:r>
              <a:rPr lang="en-US" dirty="0" smtClean="0"/>
              <a:t>GPL, Eclipse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проприетарные лицензии, перелицензирование за деньги</a:t>
            </a:r>
          </a:p>
          <a:p>
            <a:r>
              <a:rPr lang="ru-RU" dirty="0" smtClean="0"/>
              <a:t>Угрозы:</a:t>
            </a:r>
          </a:p>
          <a:p>
            <a:pPr lvl="1"/>
            <a:r>
              <a:rPr lang="ru-RU" dirty="0" smtClean="0"/>
              <a:t>Скопируют и будут продавать под другим названием (</a:t>
            </a:r>
            <a:r>
              <a:rPr lang="en-US" dirty="0" err="1" smtClean="0"/>
              <a:t>eg</a:t>
            </a:r>
            <a:r>
              <a:rPr lang="ru-RU" dirty="0" smtClean="0"/>
              <a:t>, </a:t>
            </a:r>
            <a:r>
              <a:rPr lang="en-US" dirty="0" err="1" smtClean="0"/>
              <a:t>runos</a:t>
            </a:r>
            <a:r>
              <a:rPr lang="en-US" dirty="0" smtClean="0"/>
              <a:t>-ng)</a:t>
            </a:r>
          </a:p>
          <a:p>
            <a:pPr lvl="1"/>
            <a:r>
              <a:rPr lang="ru-RU" dirty="0" smtClean="0"/>
              <a:t>Будут дорабатывать своими силами (для компаний с большим </a:t>
            </a:r>
            <a:r>
              <a:rPr lang="en-US" dirty="0" smtClean="0"/>
              <a:t>R&amp;D)</a:t>
            </a:r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* http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://www.slideshare.net/gerasiov/license-44646637</a:t>
            </a:r>
          </a:p>
        </p:txBody>
      </p:sp>
    </p:spTree>
    <p:extLst>
      <p:ext uri="{BB962C8B-B14F-4D97-AF65-F5344CB8AC3E}">
        <p14:creationId xmlns:p14="http://schemas.microsoft.com/office/powerpoint/2010/main" val="59296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SDN/OpenFlow</a:t>
            </a:r>
            <a:r>
              <a:rPr lang="ru-RU" dirty="0" smtClean="0"/>
              <a:t> позволяет значительно упростить управление </a:t>
            </a:r>
            <a:r>
              <a:rPr lang="ru-RU" dirty="0" smtClean="0"/>
              <a:t>сетью.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en-US" dirty="0" smtClean="0"/>
              <a:t>RUNOS </a:t>
            </a:r>
            <a:r>
              <a:rPr lang="ru-RU" dirty="0" smtClean="0"/>
              <a:t>находится </a:t>
            </a:r>
            <a:r>
              <a:rPr lang="ru-RU" dirty="0" smtClean="0"/>
              <a:t>в открытом доступе</a:t>
            </a:r>
          </a:p>
          <a:p>
            <a:pPr lvl="1"/>
            <a:r>
              <a:rPr lang="en-US" dirty="0" smtClean="0"/>
              <a:t>OpenFlow </a:t>
            </a:r>
            <a:r>
              <a:rPr lang="ru-RU" dirty="0" smtClean="0"/>
              <a:t>контроллер </a:t>
            </a:r>
            <a:r>
              <a:rPr lang="en-US" u="sng" dirty="0" smtClean="0">
                <a:solidFill>
                  <a:srgbClr val="0000FF"/>
                </a:solidFill>
              </a:rPr>
              <a:t>arccn.github.io/</a:t>
            </a:r>
            <a:r>
              <a:rPr lang="en-US" u="sng" dirty="0" err="1" smtClean="0">
                <a:solidFill>
                  <a:srgbClr val="0000FF"/>
                </a:solidFill>
              </a:rPr>
              <a:t>runos</a:t>
            </a:r>
            <a:endParaRPr lang="ru-RU" u="sng" dirty="0">
              <a:solidFill>
                <a:srgbClr val="0000FF"/>
              </a:solidFill>
            </a:endParaRPr>
          </a:p>
          <a:p>
            <a:pPr lvl="1"/>
            <a:r>
              <a:rPr lang="ru-RU" dirty="0" smtClean="0"/>
              <a:t>Система управления корпоративной сетью</a:t>
            </a:r>
            <a:r>
              <a:rPr lang="en-US" dirty="0" smtClean="0"/>
              <a:t> EasyWay.</a:t>
            </a:r>
            <a:endParaRPr lang="ru-RU" dirty="0" smtClean="0"/>
          </a:p>
          <a:p>
            <a:r>
              <a:rPr lang="en-US" dirty="0"/>
              <a:t>RUNOS </a:t>
            </a:r>
            <a:r>
              <a:rPr lang="ru-RU" dirty="0"/>
              <a:t>уже используется в университетах и в промышленности (сервис провайдеры, телеком операторы, ЦОД).</a:t>
            </a:r>
            <a:endParaRPr lang="en-US" dirty="0"/>
          </a:p>
          <a:p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ru-RU" dirty="0" smtClean="0"/>
              <a:t>Параметры запуска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0"/>
            <a:ext cx="5715000" cy="47545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Задается количество нитей контроллера</a:t>
            </a:r>
          </a:p>
          <a:p>
            <a:pPr lvl="1"/>
            <a:r>
              <a:rPr lang="ru-RU" dirty="0" smtClean="0"/>
              <a:t>для взаимодействия со свитчами</a:t>
            </a:r>
          </a:p>
          <a:p>
            <a:pPr lvl="1"/>
            <a:r>
              <a:rPr lang="ru-RU" dirty="0" smtClean="0"/>
              <a:t>для работы приложений</a:t>
            </a:r>
          </a:p>
          <a:p>
            <a:r>
              <a:rPr lang="ru-RU" dirty="0" smtClean="0"/>
              <a:t>Список приложений</a:t>
            </a:r>
          </a:p>
          <a:p>
            <a:pPr lvl="1"/>
            <a:r>
              <a:rPr lang="ru-RU" dirty="0"/>
              <a:t>и</a:t>
            </a:r>
            <a:r>
              <a:rPr lang="ru-RU" dirty="0" smtClean="0"/>
              <a:t>х параметры (</a:t>
            </a:r>
            <a:r>
              <a:rPr lang="en-US" dirty="0" smtClean="0"/>
              <a:t>poll-interval)</a:t>
            </a:r>
          </a:p>
          <a:p>
            <a:pPr lvl="1"/>
            <a:r>
              <a:rPr lang="ru-RU" dirty="0" smtClean="0"/>
              <a:t>зафиксировать нить выполнения или выделить в монопольное пользование (</a:t>
            </a:r>
            <a:r>
              <a:rPr lang="en-US" dirty="0" smtClean="0"/>
              <a:t>pin-to-thread, own-thread)</a:t>
            </a:r>
            <a:endParaRPr lang="ru-RU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71600"/>
            <a:ext cx="2743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700" b="1" dirty="0" err="1" smtClean="0"/>
              <a:t>Config</a:t>
            </a:r>
            <a:r>
              <a:rPr lang="en-US" sz="3700" b="1" dirty="0" smtClean="0"/>
              <a:t> (</a:t>
            </a:r>
            <a:r>
              <a:rPr lang="en-US" sz="3700" b="1" dirty="0" err="1" smtClean="0"/>
              <a:t>json</a:t>
            </a:r>
            <a:r>
              <a:rPr lang="en-US" sz="3700" b="1" dirty="0" smtClean="0"/>
              <a:t>):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“controller”</a:t>
            </a:r>
            <a:r>
              <a:rPr lang="en-US" sz="3700" dirty="0" smtClean="0"/>
              <a:t>: {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/>
              <a:t>  </a:t>
            </a: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“threads”</a:t>
            </a:r>
            <a:r>
              <a:rPr lang="en-US" sz="3700" dirty="0" smtClean="0"/>
              <a:t>: </a:t>
            </a:r>
            <a:r>
              <a:rPr lang="en-US" sz="3700" b="1" dirty="0" smtClean="0"/>
              <a:t>4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/>
              <a:t>},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“loader”</a:t>
            </a:r>
            <a:r>
              <a:rPr lang="en-US" sz="3700" dirty="0" smtClean="0"/>
              <a:t>: {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/>
              <a:t>  </a:t>
            </a: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“threads”</a:t>
            </a:r>
            <a:r>
              <a:rPr lang="en-US" sz="3700" dirty="0" smtClean="0"/>
              <a:t>: </a:t>
            </a:r>
            <a:r>
              <a:rPr lang="en-US" sz="3700" b="1" dirty="0" smtClean="0"/>
              <a:t>3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/>
              <a:t>},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“link discovery”</a:t>
            </a:r>
            <a:r>
              <a:rPr lang="en-US" sz="3700" dirty="0" smtClean="0"/>
              <a:t>: {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/>
              <a:t>   </a:t>
            </a: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“poll-interval”</a:t>
            </a:r>
            <a:r>
              <a:rPr lang="en-US" sz="3700" dirty="0" smtClean="0"/>
              <a:t> : </a:t>
            </a:r>
            <a:r>
              <a:rPr lang="en-US" sz="3700" b="1" dirty="0" smtClean="0"/>
              <a:t>10</a:t>
            </a:r>
            <a:r>
              <a:rPr lang="en-US" sz="3700" dirty="0" smtClean="0"/>
              <a:t>,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/>
              <a:t>   </a:t>
            </a: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“pin-to-thread”</a:t>
            </a:r>
            <a:r>
              <a:rPr lang="en-US" sz="3700" dirty="0" smtClean="0"/>
              <a:t> : </a:t>
            </a:r>
            <a:r>
              <a:rPr lang="en-US" sz="3700" b="1" dirty="0" smtClean="0"/>
              <a:t>2</a:t>
            </a:r>
            <a:endParaRPr lang="en-US" sz="3700" dirty="0" smtClean="0"/>
          </a:p>
          <a:p>
            <a:pPr marL="0" indent="0">
              <a:buFont typeface="Arial" pitchFamily="34" charset="0"/>
              <a:buNone/>
            </a:pPr>
            <a:r>
              <a:rPr lang="en-US" sz="3700" dirty="0" smtClean="0"/>
              <a:t>},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“learning switch”</a:t>
            </a:r>
            <a:r>
              <a:rPr lang="en-US" sz="3700" dirty="0" smtClean="0"/>
              <a:t>: {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/>
              <a:t>}</a:t>
            </a:r>
          </a:p>
          <a:p>
            <a:pPr marL="0" indent="0">
              <a:buFont typeface="Arial" pitchFamily="34" charset="0"/>
              <a:buNone/>
            </a:pPr>
            <a:r>
              <a:rPr lang="en-US" sz="3700" dirty="0" smtClean="0"/>
              <a:t>…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71599" y="5562600"/>
            <a:ext cx="6762751" cy="4150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3414" y="4064127"/>
            <a:ext cx="6760936" cy="3956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4558169"/>
            <a:ext cx="6770914" cy="3948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5083402"/>
            <a:ext cx="6762751" cy="4029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6650264" y="3944485"/>
            <a:ext cx="0" cy="22277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62800" y="3944485"/>
            <a:ext cx="0" cy="22277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43600" y="3944485"/>
            <a:ext cx="0" cy="22277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953000" y="3944485"/>
            <a:ext cx="0" cy="22277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ru-RU" dirty="0" smtClean="0"/>
              <a:t>Архитектура</a:t>
            </a:r>
            <a:endParaRPr lang="en-US" dirty="0"/>
          </a:p>
        </p:txBody>
      </p:sp>
      <p:pic>
        <p:nvPicPr>
          <p:cNvPr id="5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225881" y="4081919"/>
            <a:ext cx="571500" cy="285750"/>
          </a:xfrm>
          <a:prstGeom prst="rect">
            <a:avLst/>
          </a:prstGeom>
        </p:spPr>
      </p:pic>
      <p:pic>
        <p:nvPicPr>
          <p:cNvPr id="6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219530" y="5225371"/>
            <a:ext cx="571500" cy="285750"/>
          </a:xfrm>
          <a:prstGeom prst="rect">
            <a:avLst/>
          </a:prstGeom>
        </p:spPr>
      </p:pic>
      <p:pic>
        <p:nvPicPr>
          <p:cNvPr id="7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225881" y="4459744"/>
            <a:ext cx="571500" cy="285750"/>
          </a:xfrm>
          <a:prstGeom prst="rect">
            <a:avLst/>
          </a:prstGeom>
        </p:spPr>
      </p:pic>
      <p:pic>
        <p:nvPicPr>
          <p:cNvPr id="8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315686" y="5716135"/>
            <a:ext cx="571500" cy="285750"/>
          </a:xfrm>
          <a:prstGeom prst="rect">
            <a:avLst/>
          </a:prstGeom>
        </p:spPr>
      </p:pic>
      <p:pic>
        <p:nvPicPr>
          <p:cNvPr id="9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505280" y="4832124"/>
            <a:ext cx="571500" cy="2857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78414" y="4135894"/>
            <a:ext cx="381000" cy="17911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/>
              <a:t>Controller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4778829" y="2420486"/>
            <a:ext cx="457200" cy="125820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191000" y="4278769"/>
            <a:ext cx="381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91000" y="4768174"/>
            <a:ext cx="381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91000" y="5291593"/>
            <a:ext cx="381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5777823"/>
            <a:ext cx="381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305800" y="3831095"/>
            <a:ext cx="685800" cy="2323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Trace Tree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4855936" y="2564042"/>
            <a:ext cx="302986" cy="9710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71243" y="2420485"/>
            <a:ext cx="457200" cy="125820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05600" y="2420486"/>
            <a:ext cx="457200" cy="125820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48350" y="2564041"/>
            <a:ext cx="302986" cy="971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2707" y="2564042"/>
            <a:ext cx="302986" cy="4855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83614" y="3117851"/>
            <a:ext cx="302079" cy="4456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01507" y="4081919"/>
            <a:ext cx="302986" cy="339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02414" y="4558622"/>
            <a:ext cx="302986" cy="339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01507" y="5094743"/>
            <a:ext cx="302986" cy="339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1507" y="5586868"/>
            <a:ext cx="302986" cy="339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788478" y="4081467"/>
            <a:ext cx="302986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89385" y="4558170"/>
            <a:ext cx="302986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788478" y="5094291"/>
            <a:ext cx="302986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788478" y="5586416"/>
            <a:ext cx="302986" cy="33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99678" y="4096885"/>
            <a:ext cx="302986" cy="339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00585" y="4573588"/>
            <a:ext cx="302986" cy="339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99678" y="5109709"/>
            <a:ext cx="302986" cy="339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499678" y="5601834"/>
            <a:ext cx="302986" cy="339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031264" y="4105050"/>
            <a:ext cx="302986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032171" y="4581753"/>
            <a:ext cx="302986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031264" y="5117874"/>
            <a:ext cx="302986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031264" y="5609999"/>
            <a:ext cx="302986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601107" y="3694794"/>
            <a:ext cx="114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Workers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189311" y="1887085"/>
            <a:ext cx="162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 pool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04800" y="990600"/>
            <a:ext cx="4267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Инициализация контроллера: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Запуск нужного количества нитей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Запуск служебных компонент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Запуск приложений и распределение их по нитям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Определение порядка обработки событий приложениями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771494" y="1421040"/>
            <a:ext cx="362857" cy="3032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795985" y="1906589"/>
            <a:ext cx="362857" cy="3032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400143" y="1421039"/>
            <a:ext cx="362857" cy="30321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401051" y="1906589"/>
            <a:ext cx="361771" cy="3032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522936" y="1034534"/>
            <a:ext cx="162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Logical pipelines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98386" y="4114800"/>
            <a:ext cx="1144814" cy="2852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01107" y="4636180"/>
            <a:ext cx="1144814" cy="2852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598386" y="5136922"/>
            <a:ext cx="1144814" cy="2852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98386" y="5651956"/>
            <a:ext cx="1144814" cy="2852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14" grpId="0" animBg="1"/>
      <p:bldP spid="21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74" grpId="0"/>
      <p:bldP spid="75" grpId="0"/>
      <p:bldP spid="78" grpId="0" animBg="1"/>
      <p:bldP spid="79" grpId="0" animBg="1"/>
      <p:bldP spid="80" grpId="0" animBg="1"/>
      <p:bldP spid="81" grpId="0" animBg="1"/>
      <p:bldP spid="82" grpId="0"/>
      <p:bldP spid="4" grpId="0" animBg="1"/>
      <p:bldP spid="55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программы</a:t>
            </a:r>
            <a:r>
              <a:rPr lang="en-US" dirty="0" smtClean="0"/>
              <a:t> (learning switch)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9" y="1143000"/>
            <a:ext cx="5261752" cy="14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" y="2533652"/>
            <a:ext cx="791382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42" y="4953000"/>
            <a:ext cx="5242615" cy="155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7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Реализация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Ключевые слова</a:t>
            </a:r>
            <a:r>
              <a:rPr lang="ru-RU" dirty="0" smtClean="0"/>
              <a:t>: </a:t>
            </a:r>
            <a:r>
              <a:rPr lang="en-US" dirty="0" smtClean="0"/>
              <a:t>C++11, QT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Основные сторонние компоненты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en-US" b="1" dirty="0" err="1" smtClean="0"/>
              <a:t>libfluid</a:t>
            </a:r>
            <a:r>
              <a:rPr lang="en-US" b="1" dirty="0" smtClean="0"/>
              <a:t> project</a:t>
            </a:r>
            <a:r>
              <a:rPr lang="en-US" dirty="0" smtClean="0"/>
              <a:t> (_base, _</a:t>
            </a:r>
            <a:r>
              <a:rPr lang="en-US" dirty="0" err="1" smtClean="0"/>
              <a:t>msg</a:t>
            </a:r>
            <a:r>
              <a:rPr lang="en-US" dirty="0" smtClean="0"/>
              <a:t>)</a:t>
            </a:r>
          </a:p>
          <a:p>
            <a:pPr lvl="1"/>
            <a:r>
              <a:rPr lang="ru-RU" dirty="0" smtClean="0"/>
              <a:t>для взаимодействия со свитчами и разбор </a:t>
            </a:r>
            <a:r>
              <a:rPr lang="en-US" dirty="0" smtClean="0"/>
              <a:t>OpenFlow 1.3</a:t>
            </a:r>
            <a:r>
              <a:rPr lang="ru-RU" dirty="0" smtClean="0"/>
              <a:t> сообщений</a:t>
            </a:r>
          </a:p>
          <a:p>
            <a:r>
              <a:rPr lang="en-US" b="1" dirty="0" err="1" smtClean="0"/>
              <a:t>libtins</a:t>
            </a:r>
            <a:endParaRPr lang="ru-RU" b="1" dirty="0" smtClean="0"/>
          </a:p>
          <a:p>
            <a:pPr lvl="1"/>
            <a:r>
              <a:rPr lang="ru-RU" dirty="0" smtClean="0"/>
              <a:t>разбор пакетов внутри </a:t>
            </a:r>
            <a:r>
              <a:rPr lang="en-US" dirty="0" smtClean="0"/>
              <a:t>OpenFlow</a:t>
            </a:r>
            <a:r>
              <a:rPr lang="ru-RU" dirty="0" smtClean="0"/>
              <a:t> сообщений</a:t>
            </a:r>
          </a:p>
          <a:p>
            <a:r>
              <a:rPr lang="en-US" b="1" dirty="0" err="1"/>
              <a:t>g</a:t>
            </a:r>
            <a:r>
              <a:rPr lang="en-US" b="1" dirty="0" err="1" smtClean="0"/>
              <a:t>log</a:t>
            </a:r>
            <a:r>
              <a:rPr lang="en-US" dirty="0" smtClean="0"/>
              <a:t> (google log)</a:t>
            </a:r>
          </a:p>
          <a:p>
            <a:pPr lvl="1"/>
            <a:r>
              <a:rPr lang="ru-RU" dirty="0"/>
              <a:t>л</a:t>
            </a:r>
            <a:r>
              <a:rPr lang="ru-RU" dirty="0" smtClean="0"/>
              <a:t>огирование, многопоточное</a:t>
            </a:r>
          </a:p>
          <a:p>
            <a:r>
              <a:rPr lang="en-US" b="1" dirty="0" err="1" smtClean="0"/>
              <a:t>tcmalloc</a:t>
            </a:r>
            <a:r>
              <a:rPr lang="en-US" dirty="0" smtClean="0"/>
              <a:t> (google performance tools)</a:t>
            </a:r>
          </a:p>
          <a:p>
            <a:pPr lvl="1"/>
            <a:r>
              <a:rPr lang="ru-RU" dirty="0" smtClean="0"/>
              <a:t>альтернативная более быстрая реализация </a:t>
            </a:r>
            <a:r>
              <a:rPr lang="en-US" dirty="0" err="1" smtClean="0"/>
              <a:t>malloc</a:t>
            </a:r>
            <a:r>
              <a:rPr lang="en-US" dirty="0" smtClean="0"/>
              <a:t>/free</a:t>
            </a:r>
          </a:p>
          <a:p>
            <a:r>
              <a:rPr lang="en-US" b="1" dirty="0"/>
              <a:t>j</a:t>
            </a:r>
            <a:r>
              <a:rPr lang="en-US" b="1" dirty="0" smtClean="0"/>
              <a:t>son11</a:t>
            </a:r>
          </a:p>
          <a:p>
            <a:pPr lvl="1"/>
            <a:r>
              <a:rPr lang="ru-RU" dirty="0"/>
              <a:t>р</a:t>
            </a:r>
            <a:r>
              <a:rPr lang="ru-RU" dirty="0" smtClean="0"/>
              <a:t>азбор конфигурационного файла</a:t>
            </a:r>
            <a:endParaRPr lang="en-US" dirty="0" smtClean="0"/>
          </a:p>
          <a:p>
            <a:r>
              <a:rPr lang="en-US" b="1" dirty="0"/>
              <a:t>b</a:t>
            </a:r>
            <a:r>
              <a:rPr lang="en-US" b="1" dirty="0" smtClean="0"/>
              <a:t>oost graph</a:t>
            </a:r>
          </a:p>
          <a:p>
            <a:pPr lvl="1"/>
            <a:r>
              <a:rPr lang="ru-RU" dirty="0" smtClean="0"/>
              <a:t>Хранение топологии, поиск маршрута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Описания релизов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Сейчас версия </a:t>
            </a:r>
            <a:r>
              <a:rPr lang="ru-RU" b="1" dirty="0" smtClean="0"/>
              <a:t>0.</a:t>
            </a:r>
            <a:r>
              <a:rPr lang="en-US" b="1" dirty="0" smtClean="0"/>
              <a:t>3</a:t>
            </a:r>
            <a:endParaRPr lang="ru-RU" b="1" dirty="0" smtClean="0"/>
          </a:p>
          <a:p>
            <a:pPr lvl="1"/>
            <a:r>
              <a:rPr lang="ru-RU" dirty="0" smtClean="0"/>
              <a:t>ядро контроллера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остроение топологии</a:t>
            </a:r>
          </a:p>
          <a:p>
            <a:pPr lvl="1"/>
            <a:r>
              <a:rPr lang="ru-RU" dirty="0" smtClean="0"/>
              <a:t>построение маршрута через всю сеть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ервая версия системы генерации правил</a:t>
            </a:r>
          </a:p>
          <a:p>
            <a:pPr lvl="1"/>
            <a:r>
              <a:rPr lang="en-US" dirty="0" smtClean="0"/>
              <a:t>Rest API</a:t>
            </a:r>
          </a:p>
          <a:p>
            <a:pPr lvl="1"/>
            <a:r>
              <a:rPr lang="en-US" dirty="0" err="1" smtClean="0"/>
              <a:t>WebUI</a:t>
            </a:r>
            <a:r>
              <a:rPr lang="ru-RU" dirty="0" smtClean="0"/>
              <a:t> (совместимый с </a:t>
            </a:r>
            <a:r>
              <a:rPr lang="en-US" dirty="0" smtClean="0"/>
              <a:t>Floodlight)</a:t>
            </a:r>
          </a:p>
          <a:p>
            <a:r>
              <a:rPr lang="en-US" b="1" dirty="0" smtClean="0"/>
              <a:t>0.4</a:t>
            </a:r>
          </a:p>
          <a:p>
            <a:pPr lvl="1"/>
            <a:r>
              <a:rPr lang="ru-RU" dirty="0" smtClean="0"/>
              <a:t>Статистика</a:t>
            </a:r>
            <a:endParaRPr lang="en-US" dirty="0" smtClean="0"/>
          </a:p>
          <a:p>
            <a:pPr lvl="1"/>
            <a:r>
              <a:rPr lang="ru-RU" dirty="0" smtClean="0"/>
              <a:t>Оптимизация производительности</a:t>
            </a:r>
          </a:p>
          <a:p>
            <a:pPr lvl="1"/>
            <a:r>
              <a:rPr lang="ru-RU" dirty="0" smtClean="0"/>
              <a:t>Холодное резервирование</a:t>
            </a:r>
            <a:endParaRPr lang="en-US" dirty="0" smtClean="0"/>
          </a:p>
          <a:p>
            <a:r>
              <a:rPr lang="en-US" b="1" dirty="0" smtClean="0"/>
              <a:t>0.5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, Metering</a:t>
            </a:r>
          </a:p>
          <a:p>
            <a:pPr lvl="1"/>
            <a:r>
              <a:rPr lang="en-US" dirty="0" smtClean="0"/>
              <a:t>Multiple flow tables/group tables</a:t>
            </a:r>
          </a:p>
          <a:p>
            <a:pPr lvl="1"/>
            <a:r>
              <a:rPr lang="en-US" dirty="0" smtClean="0"/>
              <a:t>OF failover</a:t>
            </a:r>
            <a:endParaRPr lang="ru-RU" dirty="0"/>
          </a:p>
          <a:p>
            <a:pPr marL="57150" indent="0">
              <a:buNone/>
            </a:pPr>
            <a:r>
              <a:rPr lang="en-US" dirty="0" smtClean="0"/>
              <a:t>…</a:t>
            </a:r>
            <a:endParaRPr lang="ru-RU" dirty="0" smtClean="0"/>
          </a:p>
          <a:p>
            <a:pPr marL="514350" indent="-457200"/>
            <a:r>
              <a:rPr lang="en-US" b="1" dirty="0" smtClean="0"/>
              <a:t>1.0</a:t>
            </a:r>
          </a:p>
          <a:p>
            <a:pPr marL="914400" lvl="1" indent="-457200"/>
            <a:r>
              <a:rPr lang="ru-RU" dirty="0" smtClean="0"/>
              <a:t>Система управления корпоративной сетью </a:t>
            </a:r>
            <a:r>
              <a:rPr lang="en-US" dirty="0" smtClean="0"/>
              <a:t>EasyWay</a:t>
            </a:r>
            <a:endParaRPr lang="ru-RU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SDN/OpenFlow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6934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Основные принципы</a:t>
            </a:r>
          </a:p>
          <a:p>
            <a:r>
              <a:rPr lang="ru-RU" sz="1800" dirty="0"/>
              <a:t>Физическое разделение уровня передачи данных от уровня управления сетевых устройств.</a:t>
            </a:r>
          </a:p>
          <a:p>
            <a:r>
              <a:rPr lang="ru-RU" sz="1800" dirty="0"/>
              <a:t>Логически централизованное управление.</a:t>
            </a:r>
          </a:p>
          <a:p>
            <a:r>
              <a:rPr lang="ru-RU" sz="1800" dirty="0" smtClean="0"/>
              <a:t>Программируемость.</a:t>
            </a:r>
            <a:endParaRPr lang="en-US" sz="1800" dirty="0" smtClean="0"/>
          </a:p>
          <a:p>
            <a:r>
              <a:rPr lang="ru-RU" sz="1800" dirty="0" smtClean="0"/>
              <a:t>Открытый </a:t>
            </a:r>
            <a:r>
              <a:rPr lang="ru-RU" sz="1800" dirty="0"/>
              <a:t>единый интерфейс управления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7400" y="3614624"/>
            <a:ext cx="3124200" cy="270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800" b="1" dirty="0" smtClean="0"/>
              <a:t>Преимущества</a:t>
            </a:r>
          </a:p>
          <a:p>
            <a:r>
              <a:rPr lang="ru-RU" dirty="0"/>
              <a:t>Упрощение управления сетью (</a:t>
            </a:r>
            <a:r>
              <a:rPr lang="en-US" dirty="0"/>
              <a:t>OPEX</a:t>
            </a:r>
            <a:r>
              <a:rPr lang="en-US" dirty="0" smtClean="0"/>
              <a:t>)</a:t>
            </a:r>
            <a:endParaRPr lang="en-US" dirty="0"/>
          </a:p>
          <a:p>
            <a:r>
              <a:rPr lang="ru-RU" dirty="0"/>
              <a:t>Удешевление оборудования (</a:t>
            </a:r>
            <a:r>
              <a:rPr lang="en-US" dirty="0"/>
              <a:t>CAPEX</a:t>
            </a:r>
            <a:r>
              <a:rPr lang="en-US" dirty="0" smtClean="0"/>
              <a:t>)</a:t>
            </a:r>
            <a:endParaRPr lang="ru-RU" dirty="0"/>
          </a:p>
          <a:p>
            <a:r>
              <a:rPr lang="ru-RU" dirty="0"/>
              <a:t>Разработка ранее недоступных сервисов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57551"/>
            <a:ext cx="1828800" cy="4790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Внедрения</a:t>
            </a:r>
            <a:endParaRPr lang="en-US" b="1" dirty="0"/>
          </a:p>
        </p:txBody>
      </p:sp>
      <p:pic>
        <p:nvPicPr>
          <p:cNvPr id="6" name="Picture 4" descr="D:\goog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29753" r="7416" b="17349"/>
          <a:stretch/>
        </p:blipFill>
        <p:spPr bwMode="auto">
          <a:xfrm>
            <a:off x="255047" y="1976437"/>
            <a:ext cx="1427256" cy="48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bs.twimg.com/profile_images/453557798576476160/75K_F9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3" y="2576257"/>
            <a:ext cx="873913" cy="8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maximumpc.com/files/att-logo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05057"/>
            <a:ext cx="838200" cy="8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nfotechlead.com/wp-content/uploads/2013/05/nttc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19257"/>
            <a:ext cx="1746697" cy="5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verizhnikova\Pictures\Для презентаций\Киев\SDN_fundamenta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3657600" cy="24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5400000">
            <a:off x="679162" y="5398799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. . .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6010049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“</a:t>
            </a:r>
            <a:r>
              <a:rPr lang="en-US" sz="2400" b="1" i="1" dirty="0">
                <a:solidFill>
                  <a:srgbClr val="7030A0"/>
                </a:solidFill>
              </a:rPr>
              <a:t>SDN means thinking differently about networking</a:t>
            </a:r>
            <a:r>
              <a:rPr lang="en-US" sz="2400" b="1" dirty="0">
                <a:solidFill>
                  <a:srgbClr val="7030A0"/>
                </a:solidFill>
              </a:rPr>
              <a:t>”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657" y="990600"/>
            <a:ext cx="579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SDN</a:t>
            </a:r>
            <a:r>
              <a:rPr lang="en-US" sz="2400" dirty="0" smtClean="0">
                <a:solidFill>
                  <a:srgbClr val="7030A0"/>
                </a:solidFill>
              </a:rPr>
              <a:t> = </a:t>
            </a:r>
            <a:r>
              <a:rPr lang="en-US" sz="2400" b="1" u="sng" dirty="0" smtClean="0">
                <a:solidFill>
                  <a:srgbClr val="7030A0"/>
                </a:solidFill>
              </a:rPr>
              <a:t>S</a:t>
            </a:r>
            <a:r>
              <a:rPr lang="en-US" sz="2400" dirty="0" smtClean="0">
                <a:solidFill>
                  <a:srgbClr val="7030A0"/>
                </a:solidFill>
              </a:rPr>
              <a:t>oftware </a:t>
            </a:r>
            <a:r>
              <a:rPr lang="en-US" sz="2400" b="1" u="sng" dirty="0">
                <a:solidFill>
                  <a:srgbClr val="7030A0"/>
                </a:solidFill>
              </a:rPr>
              <a:t>D</a:t>
            </a:r>
            <a:r>
              <a:rPr lang="en-US" sz="2400" dirty="0">
                <a:solidFill>
                  <a:srgbClr val="7030A0"/>
                </a:solidFill>
              </a:rPr>
              <a:t>efined </a:t>
            </a:r>
            <a:r>
              <a:rPr lang="en-US" sz="2400" b="1" u="sng" dirty="0">
                <a:solidFill>
                  <a:srgbClr val="7030A0"/>
                </a:solidFill>
              </a:rPr>
              <a:t>N</a:t>
            </a:r>
            <a:r>
              <a:rPr lang="en-US" sz="2400" dirty="0">
                <a:solidFill>
                  <a:srgbClr val="7030A0"/>
                </a:solidFill>
              </a:rPr>
              <a:t>etworking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0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Варианты исполнения </a:t>
            </a:r>
            <a:r>
              <a:rPr lang="en-US" sz="3600" b="1" dirty="0" smtClean="0"/>
              <a:t>RUNOS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533" y="2554550"/>
            <a:ext cx="163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User space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292274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</a:t>
            </a:r>
            <a:r>
              <a:rPr lang="en-US" sz="2000" b="1" dirty="0" smtClean="0"/>
              <a:t>ernel space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2671233" y="1118419"/>
            <a:ext cx="1638300" cy="17585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23633" y="1244492"/>
            <a:ext cx="13335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Приложения</a:t>
            </a:r>
            <a:endParaRPr lang="en-US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2823633" y="1773553"/>
            <a:ext cx="13335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Сервисы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2823633" y="2311292"/>
            <a:ext cx="13335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OpenFlow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6911340" y="2992942"/>
            <a:ext cx="1638300" cy="16702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63740" y="3057515"/>
            <a:ext cx="13335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Приложения</a:t>
            </a:r>
            <a:endParaRPr lang="en-US" sz="1600" b="1" dirty="0"/>
          </a:p>
        </p:txBody>
      </p:sp>
      <p:sp>
        <p:nvSpPr>
          <p:cNvPr id="27" name="Rectangle 26"/>
          <p:cNvSpPr/>
          <p:nvPr/>
        </p:nvSpPr>
        <p:spPr>
          <a:xfrm>
            <a:off x="7063740" y="3574636"/>
            <a:ext cx="13335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Сервисы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7063740" y="4110671"/>
            <a:ext cx="13335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OpenFlow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4724400" y="2356271"/>
            <a:ext cx="1638300" cy="17308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76800" y="2424466"/>
            <a:ext cx="13335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Приложения</a:t>
            </a:r>
            <a:endParaRPr lang="en-US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4868333" y="3008309"/>
            <a:ext cx="13335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Сервисы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4868333" y="3533725"/>
            <a:ext cx="13335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OpenFlow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37977" y="3014352"/>
            <a:ext cx="1997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NOX, POX, Floodlight, </a:t>
            </a:r>
            <a:r>
              <a:rPr lang="en-US" sz="2000" dirty="0" err="1" smtClean="0"/>
              <a:t>OpenDaylight</a:t>
            </a:r>
            <a:r>
              <a:rPr lang="en-US" sz="2000" dirty="0" smtClean="0"/>
              <a:t>, </a:t>
            </a:r>
            <a:r>
              <a:rPr lang="en-US" sz="2000" dirty="0" err="1" smtClean="0"/>
              <a:t>OpenMUL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682740" y="2453011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In-kernel</a:t>
            </a:r>
            <a:r>
              <a:rPr lang="ru-RU" sz="2000" b="1" dirty="0" smtClean="0"/>
              <a:t> </a:t>
            </a:r>
            <a:r>
              <a:rPr lang="en-US" sz="2000" b="1" dirty="0" smtClean="0"/>
              <a:t>RUNOS</a:t>
            </a:r>
            <a:endParaRPr lang="en-US" sz="2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2935550"/>
            <a:ext cx="7772400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793803"/>
              </p:ext>
            </p:extLst>
          </p:nvPr>
        </p:nvGraphicFramePr>
        <p:xfrm>
          <a:off x="249766" y="4754880"/>
          <a:ext cx="864446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629"/>
                <a:gridCol w="1873605"/>
                <a:gridCol w="2161117"/>
                <a:gridCol w="2161117"/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Easy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Fusion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In-kernel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Функциональность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Производительность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Низкая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Высокая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Высокая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495800" y="1875514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Fusion RUNOS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490133" y="1244492"/>
            <a:ext cx="1119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Easy RUNOS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62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Autofit/>
          </a:bodyPr>
          <a:lstStyle/>
          <a:p>
            <a:r>
              <a:rPr lang="en-US" sz="3600" b="1" dirty="0"/>
              <a:t>Distributed </a:t>
            </a:r>
            <a:r>
              <a:rPr lang="en-US" sz="3600" b="1" dirty="0" smtClean="0"/>
              <a:t>RUNOS</a:t>
            </a:r>
            <a:endParaRPr lang="en-US" sz="3600" dirty="0"/>
          </a:p>
        </p:txBody>
      </p:sp>
      <p:pic>
        <p:nvPicPr>
          <p:cNvPr id="3074" name="Picture 2" descr="D:\science\projects\arccn\Controllers\next\scheme_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4" y="1023333"/>
            <a:ext cx="55042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07" y="4909533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Основные особенности</a:t>
            </a:r>
            <a:r>
              <a:rPr lang="ru-RU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Надежность </a:t>
            </a:r>
            <a:r>
              <a:rPr lang="ru-RU" sz="1600" dirty="0"/>
              <a:t>и </a:t>
            </a:r>
            <a:r>
              <a:rPr lang="ru-RU" sz="1600" dirty="0" smtClean="0"/>
              <a:t>отказоустойчивость (резервирование внутри кластера и между кластерами)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Балансировка нагрузки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(поднятие новых узлов контроллера в зависимости от нагрузки)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Согласованное управление и видение всей сети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Работа </a:t>
            </a:r>
            <a:r>
              <a:rPr lang="ru-RU" sz="1600" dirty="0"/>
              <a:t>с распределенными </a:t>
            </a:r>
            <a:r>
              <a:rPr lang="ru-RU" sz="1600" dirty="0" smtClean="0"/>
              <a:t>сетевыми приложениями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Безопасность </a:t>
            </a:r>
            <a:r>
              <a:rPr lang="ru-RU" sz="1600" dirty="0"/>
              <a:t>и противодействие внешним нагрузкам</a:t>
            </a:r>
            <a:endParaRPr lang="en-US" sz="1600" dirty="0"/>
          </a:p>
        </p:txBody>
      </p:sp>
      <p:sp>
        <p:nvSpPr>
          <p:cNvPr id="8" name="Freeform 7"/>
          <p:cNvSpPr/>
          <p:nvPr/>
        </p:nvSpPr>
        <p:spPr>
          <a:xfrm>
            <a:off x="859664" y="3600181"/>
            <a:ext cx="5843841" cy="1326524"/>
          </a:xfrm>
          <a:custGeom>
            <a:avLst/>
            <a:gdLst>
              <a:gd name="connsiteX0" fmla="*/ 0 w 7791788"/>
              <a:gd name="connsiteY0" fmla="*/ 708338 h 1326524"/>
              <a:gd name="connsiteX1" fmla="*/ 141668 w 7791788"/>
              <a:gd name="connsiteY1" fmla="*/ 566670 h 1326524"/>
              <a:gd name="connsiteX2" fmla="*/ 180304 w 7791788"/>
              <a:gd name="connsiteY2" fmla="*/ 540913 h 1326524"/>
              <a:gd name="connsiteX3" fmla="*/ 218941 w 7791788"/>
              <a:gd name="connsiteY3" fmla="*/ 528034 h 1326524"/>
              <a:gd name="connsiteX4" fmla="*/ 257578 w 7791788"/>
              <a:gd name="connsiteY4" fmla="*/ 502276 h 1326524"/>
              <a:gd name="connsiteX5" fmla="*/ 334851 w 7791788"/>
              <a:gd name="connsiteY5" fmla="*/ 476518 h 1326524"/>
              <a:gd name="connsiteX6" fmla="*/ 373487 w 7791788"/>
              <a:gd name="connsiteY6" fmla="*/ 463639 h 1326524"/>
              <a:gd name="connsiteX7" fmla="*/ 450761 w 7791788"/>
              <a:gd name="connsiteY7" fmla="*/ 450760 h 1326524"/>
              <a:gd name="connsiteX8" fmla="*/ 502276 w 7791788"/>
              <a:gd name="connsiteY8" fmla="*/ 437882 h 1326524"/>
              <a:gd name="connsiteX9" fmla="*/ 579549 w 7791788"/>
              <a:gd name="connsiteY9" fmla="*/ 425003 h 1326524"/>
              <a:gd name="connsiteX10" fmla="*/ 643944 w 7791788"/>
              <a:gd name="connsiteY10" fmla="*/ 412124 h 1326524"/>
              <a:gd name="connsiteX11" fmla="*/ 772733 w 7791788"/>
              <a:gd name="connsiteY11" fmla="*/ 399245 h 1326524"/>
              <a:gd name="connsiteX12" fmla="*/ 953037 w 7791788"/>
              <a:gd name="connsiteY12" fmla="*/ 412124 h 1326524"/>
              <a:gd name="connsiteX13" fmla="*/ 1133341 w 7791788"/>
              <a:gd name="connsiteY13" fmla="*/ 437882 h 1326524"/>
              <a:gd name="connsiteX14" fmla="*/ 1197735 w 7791788"/>
              <a:gd name="connsiteY14" fmla="*/ 450760 h 1326524"/>
              <a:gd name="connsiteX15" fmla="*/ 1429555 w 7791788"/>
              <a:gd name="connsiteY15" fmla="*/ 463639 h 1326524"/>
              <a:gd name="connsiteX16" fmla="*/ 1712890 w 7791788"/>
              <a:gd name="connsiteY16" fmla="*/ 502276 h 1326524"/>
              <a:gd name="connsiteX17" fmla="*/ 1880316 w 7791788"/>
              <a:gd name="connsiteY17" fmla="*/ 528034 h 1326524"/>
              <a:gd name="connsiteX18" fmla="*/ 2189409 w 7791788"/>
              <a:gd name="connsiteY18" fmla="*/ 502276 h 1326524"/>
              <a:gd name="connsiteX19" fmla="*/ 2305318 w 7791788"/>
              <a:gd name="connsiteY19" fmla="*/ 463639 h 1326524"/>
              <a:gd name="connsiteX20" fmla="*/ 2343955 w 7791788"/>
              <a:gd name="connsiteY20" fmla="*/ 450760 h 1326524"/>
              <a:gd name="connsiteX21" fmla="*/ 2382592 w 7791788"/>
              <a:gd name="connsiteY21" fmla="*/ 412124 h 1326524"/>
              <a:gd name="connsiteX22" fmla="*/ 2459865 w 7791788"/>
              <a:gd name="connsiteY22" fmla="*/ 360608 h 1326524"/>
              <a:gd name="connsiteX23" fmla="*/ 2498502 w 7791788"/>
              <a:gd name="connsiteY23" fmla="*/ 334851 h 1326524"/>
              <a:gd name="connsiteX24" fmla="*/ 2614411 w 7791788"/>
              <a:gd name="connsiteY24" fmla="*/ 244698 h 1326524"/>
              <a:gd name="connsiteX25" fmla="*/ 2653048 w 7791788"/>
              <a:gd name="connsiteY25" fmla="*/ 218941 h 1326524"/>
              <a:gd name="connsiteX26" fmla="*/ 2691685 w 7791788"/>
              <a:gd name="connsiteY26" fmla="*/ 193183 h 1326524"/>
              <a:gd name="connsiteX27" fmla="*/ 2730321 w 7791788"/>
              <a:gd name="connsiteY27" fmla="*/ 180304 h 1326524"/>
              <a:gd name="connsiteX28" fmla="*/ 2846231 w 7791788"/>
              <a:gd name="connsiteY28" fmla="*/ 103031 h 1326524"/>
              <a:gd name="connsiteX29" fmla="*/ 2884868 w 7791788"/>
              <a:gd name="connsiteY29" fmla="*/ 77273 h 1326524"/>
              <a:gd name="connsiteX30" fmla="*/ 3000778 w 7791788"/>
              <a:gd name="connsiteY30" fmla="*/ 38637 h 1326524"/>
              <a:gd name="connsiteX31" fmla="*/ 3039414 w 7791788"/>
              <a:gd name="connsiteY31" fmla="*/ 25758 h 1326524"/>
              <a:gd name="connsiteX32" fmla="*/ 3258355 w 7791788"/>
              <a:gd name="connsiteY32" fmla="*/ 0 h 1326524"/>
              <a:gd name="connsiteX33" fmla="*/ 3657600 w 7791788"/>
              <a:gd name="connsiteY33" fmla="*/ 25758 h 1326524"/>
              <a:gd name="connsiteX34" fmla="*/ 3696237 w 7791788"/>
              <a:gd name="connsiteY34" fmla="*/ 38637 h 1326524"/>
              <a:gd name="connsiteX35" fmla="*/ 3825026 w 7791788"/>
              <a:gd name="connsiteY35" fmla="*/ 77273 h 1326524"/>
              <a:gd name="connsiteX36" fmla="*/ 3863662 w 7791788"/>
              <a:gd name="connsiteY36" fmla="*/ 90152 h 1326524"/>
              <a:gd name="connsiteX37" fmla="*/ 3940935 w 7791788"/>
              <a:gd name="connsiteY37" fmla="*/ 128789 h 1326524"/>
              <a:gd name="connsiteX38" fmla="*/ 4018209 w 7791788"/>
              <a:gd name="connsiteY38" fmla="*/ 167425 h 1326524"/>
              <a:gd name="connsiteX39" fmla="*/ 4056845 w 7791788"/>
              <a:gd name="connsiteY39" fmla="*/ 193183 h 1326524"/>
              <a:gd name="connsiteX40" fmla="*/ 4095482 w 7791788"/>
              <a:gd name="connsiteY40" fmla="*/ 206062 h 1326524"/>
              <a:gd name="connsiteX41" fmla="*/ 4134118 w 7791788"/>
              <a:gd name="connsiteY41" fmla="*/ 244698 h 1326524"/>
              <a:gd name="connsiteX42" fmla="*/ 4211392 w 7791788"/>
              <a:gd name="connsiteY42" fmla="*/ 296214 h 1326524"/>
              <a:gd name="connsiteX43" fmla="*/ 4275786 w 7791788"/>
              <a:gd name="connsiteY43" fmla="*/ 373487 h 1326524"/>
              <a:gd name="connsiteX44" fmla="*/ 4314423 w 7791788"/>
              <a:gd name="connsiteY44" fmla="*/ 412124 h 1326524"/>
              <a:gd name="connsiteX45" fmla="*/ 4353059 w 7791788"/>
              <a:gd name="connsiteY45" fmla="*/ 489397 h 1326524"/>
              <a:gd name="connsiteX46" fmla="*/ 4365938 w 7791788"/>
              <a:gd name="connsiteY46" fmla="*/ 528034 h 1326524"/>
              <a:gd name="connsiteX47" fmla="*/ 4404575 w 7791788"/>
              <a:gd name="connsiteY47" fmla="*/ 566670 h 1326524"/>
              <a:gd name="connsiteX48" fmla="*/ 4430333 w 7791788"/>
              <a:gd name="connsiteY48" fmla="*/ 605307 h 1326524"/>
              <a:gd name="connsiteX49" fmla="*/ 4468969 w 7791788"/>
              <a:gd name="connsiteY49" fmla="*/ 631065 h 1326524"/>
              <a:gd name="connsiteX50" fmla="*/ 4507606 w 7791788"/>
              <a:gd name="connsiteY50" fmla="*/ 669701 h 1326524"/>
              <a:gd name="connsiteX51" fmla="*/ 4584879 w 7791788"/>
              <a:gd name="connsiteY51" fmla="*/ 695459 h 1326524"/>
              <a:gd name="connsiteX52" fmla="*/ 4675031 w 7791788"/>
              <a:gd name="connsiteY52" fmla="*/ 721217 h 1326524"/>
              <a:gd name="connsiteX53" fmla="*/ 4752304 w 7791788"/>
              <a:gd name="connsiteY53" fmla="*/ 746975 h 1326524"/>
              <a:gd name="connsiteX54" fmla="*/ 4790941 w 7791788"/>
              <a:gd name="connsiteY54" fmla="*/ 759853 h 1326524"/>
              <a:gd name="connsiteX55" fmla="*/ 4881093 w 7791788"/>
              <a:gd name="connsiteY55" fmla="*/ 746975 h 1326524"/>
              <a:gd name="connsiteX56" fmla="*/ 5061397 w 7791788"/>
              <a:gd name="connsiteY56" fmla="*/ 708338 h 1326524"/>
              <a:gd name="connsiteX57" fmla="*/ 5177307 w 7791788"/>
              <a:gd name="connsiteY57" fmla="*/ 682580 h 1326524"/>
              <a:gd name="connsiteX58" fmla="*/ 5254580 w 7791788"/>
              <a:gd name="connsiteY58" fmla="*/ 656822 h 1326524"/>
              <a:gd name="connsiteX59" fmla="*/ 5293217 w 7791788"/>
              <a:gd name="connsiteY59" fmla="*/ 643944 h 1326524"/>
              <a:gd name="connsiteX60" fmla="*/ 5344733 w 7791788"/>
              <a:gd name="connsiteY60" fmla="*/ 618186 h 1326524"/>
              <a:gd name="connsiteX61" fmla="*/ 5396248 w 7791788"/>
              <a:gd name="connsiteY61" fmla="*/ 605307 h 1326524"/>
              <a:gd name="connsiteX62" fmla="*/ 5434885 w 7791788"/>
              <a:gd name="connsiteY62" fmla="*/ 592428 h 1326524"/>
              <a:gd name="connsiteX63" fmla="*/ 5486400 w 7791788"/>
              <a:gd name="connsiteY63" fmla="*/ 579549 h 1326524"/>
              <a:gd name="connsiteX64" fmla="*/ 5525037 w 7791788"/>
              <a:gd name="connsiteY64" fmla="*/ 566670 h 1326524"/>
              <a:gd name="connsiteX65" fmla="*/ 5576552 w 7791788"/>
              <a:gd name="connsiteY65" fmla="*/ 553791 h 1326524"/>
              <a:gd name="connsiteX66" fmla="*/ 5615189 w 7791788"/>
              <a:gd name="connsiteY66" fmla="*/ 540913 h 1326524"/>
              <a:gd name="connsiteX67" fmla="*/ 5679583 w 7791788"/>
              <a:gd name="connsiteY67" fmla="*/ 528034 h 1326524"/>
              <a:gd name="connsiteX68" fmla="*/ 6001555 w 7791788"/>
              <a:gd name="connsiteY68" fmla="*/ 540913 h 1326524"/>
              <a:gd name="connsiteX69" fmla="*/ 6040192 w 7791788"/>
              <a:gd name="connsiteY69" fmla="*/ 553791 h 1326524"/>
              <a:gd name="connsiteX70" fmla="*/ 6091707 w 7791788"/>
              <a:gd name="connsiteY70" fmla="*/ 566670 h 1326524"/>
              <a:gd name="connsiteX71" fmla="*/ 6130344 w 7791788"/>
              <a:gd name="connsiteY71" fmla="*/ 579549 h 1326524"/>
              <a:gd name="connsiteX72" fmla="*/ 6181859 w 7791788"/>
              <a:gd name="connsiteY72" fmla="*/ 592428 h 1326524"/>
              <a:gd name="connsiteX73" fmla="*/ 6259133 w 7791788"/>
              <a:gd name="connsiteY73" fmla="*/ 618186 h 1326524"/>
              <a:gd name="connsiteX74" fmla="*/ 6310648 w 7791788"/>
              <a:gd name="connsiteY74" fmla="*/ 631065 h 1326524"/>
              <a:gd name="connsiteX75" fmla="*/ 6362164 w 7791788"/>
              <a:gd name="connsiteY75" fmla="*/ 656822 h 1326524"/>
              <a:gd name="connsiteX76" fmla="*/ 6478073 w 7791788"/>
              <a:gd name="connsiteY76" fmla="*/ 734096 h 1326524"/>
              <a:gd name="connsiteX77" fmla="*/ 6516710 w 7791788"/>
              <a:gd name="connsiteY77" fmla="*/ 759853 h 1326524"/>
              <a:gd name="connsiteX78" fmla="*/ 6555347 w 7791788"/>
              <a:gd name="connsiteY78" fmla="*/ 785611 h 1326524"/>
              <a:gd name="connsiteX79" fmla="*/ 6632620 w 7791788"/>
              <a:gd name="connsiteY79" fmla="*/ 824248 h 1326524"/>
              <a:gd name="connsiteX80" fmla="*/ 6684135 w 7791788"/>
              <a:gd name="connsiteY80" fmla="*/ 850006 h 1326524"/>
              <a:gd name="connsiteX81" fmla="*/ 6761409 w 7791788"/>
              <a:gd name="connsiteY81" fmla="*/ 901521 h 1326524"/>
              <a:gd name="connsiteX82" fmla="*/ 6812924 w 7791788"/>
              <a:gd name="connsiteY82" fmla="*/ 927279 h 1326524"/>
              <a:gd name="connsiteX83" fmla="*/ 6890197 w 7791788"/>
              <a:gd name="connsiteY83" fmla="*/ 978794 h 1326524"/>
              <a:gd name="connsiteX84" fmla="*/ 6941713 w 7791788"/>
              <a:gd name="connsiteY84" fmla="*/ 1004552 h 1326524"/>
              <a:gd name="connsiteX85" fmla="*/ 7018986 w 7791788"/>
              <a:gd name="connsiteY85" fmla="*/ 1056067 h 1326524"/>
              <a:gd name="connsiteX86" fmla="*/ 7057623 w 7791788"/>
              <a:gd name="connsiteY86" fmla="*/ 1081825 h 1326524"/>
              <a:gd name="connsiteX87" fmla="*/ 7096259 w 7791788"/>
              <a:gd name="connsiteY87" fmla="*/ 1094704 h 1326524"/>
              <a:gd name="connsiteX88" fmla="*/ 7212169 w 7791788"/>
              <a:gd name="connsiteY88" fmla="*/ 1159098 h 1326524"/>
              <a:gd name="connsiteX89" fmla="*/ 7289442 w 7791788"/>
              <a:gd name="connsiteY89" fmla="*/ 1197735 h 1326524"/>
              <a:gd name="connsiteX90" fmla="*/ 7328079 w 7791788"/>
              <a:gd name="connsiteY90" fmla="*/ 1223493 h 1326524"/>
              <a:gd name="connsiteX91" fmla="*/ 7405352 w 7791788"/>
              <a:gd name="connsiteY91" fmla="*/ 1249251 h 1326524"/>
              <a:gd name="connsiteX92" fmla="*/ 7495504 w 7791788"/>
              <a:gd name="connsiteY92" fmla="*/ 1275008 h 1326524"/>
              <a:gd name="connsiteX93" fmla="*/ 7637172 w 7791788"/>
              <a:gd name="connsiteY93" fmla="*/ 1287887 h 1326524"/>
              <a:gd name="connsiteX94" fmla="*/ 7740203 w 7791788"/>
              <a:gd name="connsiteY94" fmla="*/ 1300766 h 1326524"/>
              <a:gd name="connsiteX95" fmla="*/ 7791718 w 7791788"/>
              <a:gd name="connsiteY95" fmla="*/ 1326524 h 1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791788" h="1326524">
                <a:moveTo>
                  <a:pt x="0" y="708338"/>
                </a:moveTo>
                <a:cubicBezTo>
                  <a:pt x="88691" y="606977"/>
                  <a:pt x="60980" y="624304"/>
                  <a:pt x="141668" y="566670"/>
                </a:cubicBezTo>
                <a:cubicBezTo>
                  <a:pt x="154263" y="557674"/>
                  <a:pt x="166460" y="547835"/>
                  <a:pt x="180304" y="540913"/>
                </a:cubicBezTo>
                <a:cubicBezTo>
                  <a:pt x="192446" y="534842"/>
                  <a:pt x="206799" y="534105"/>
                  <a:pt x="218941" y="528034"/>
                </a:cubicBezTo>
                <a:cubicBezTo>
                  <a:pt x="232786" y="521112"/>
                  <a:pt x="243433" y="508563"/>
                  <a:pt x="257578" y="502276"/>
                </a:cubicBezTo>
                <a:cubicBezTo>
                  <a:pt x="282389" y="491249"/>
                  <a:pt x="309093" y="485104"/>
                  <a:pt x="334851" y="476518"/>
                </a:cubicBezTo>
                <a:cubicBezTo>
                  <a:pt x="347730" y="472225"/>
                  <a:pt x="360096" y="465871"/>
                  <a:pt x="373487" y="463639"/>
                </a:cubicBezTo>
                <a:cubicBezTo>
                  <a:pt x="399245" y="459346"/>
                  <a:pt x="425155" y="455881"/>
                  <a:pt x="450761" y="450760"/>
                </a:cubicBezTo>
                <a:cubicBezTo>
                  <a:pt x="468117" y="447289"/>
                  <a:pt x="484920" y="441353"/>
                  <a:pt x="502276" y="437882"/>
                </a:cubicBezTo>
                <a:cubicBezTo>
                  <a:pt x="527882" y="432761"/>
                  <a:pt x="553857" y="429674"/>
                  <a:pt x="579549" y="425003"/>
                </a:cubicBezTo>
                <a:cubicBezTo>
                  <a:pt x="601086" y="421087"/>
                  <a:pt x="622246" y="415017"/>
                  <a:pt x="643944" y="412124"/>
                </a:cubicBezTo>
                <a:cubicBezTo>
                  <a:pt x="686709" y="406422"/>
                  <a:pt x="729803" y="403538"/>
                  <a:pt x="772733" y="399245"/>
                </a:cubicBezTo>
                <a:cubicBezTo>
                  <a:pt x="832834" y="403538"/>
                  <a:pt x="893125" y="405705"/>
                  <a:pt x="953037" y="412124"/>
                </a:cubicBezTo>
                <a:cubicBezTo>
                  <a:pt x="1013403" y="418592"/>
                  <a:pt x="1073808" y="425976"/>
                  <a:pt x="1133341" y="437882"/>
                </a:cubicBezTo>
                <a:cubicBezTo>
                  <a:pt x="1154806" y="442175"/>
                  <a:pt x="1175928" y="448864"/>
                  <a:pt x="1197735" y="450760"/>
                </a:cubicBezTo>
                <a:cubicBezTo>
                  <a:pt x="1274837" y="457464"/>
                  <a:pt x="1352282" y="459346"/>
                  <a:pt x="1429555" y="463639"/>
                </a:cubicBezTo>
                <a:cubicBezTo>
                  <a:pt x="1592829" y="484048"/>
                  <a:pt x="1498323" y="471623"/>
                  <a:pt x="1712890" y="502276"/>
                </a:cubicBezTo>
                <a:cubicBezTo>
                  <a:pt x="1828893" y="518848"/>
                  <a:pt x="1773099" y="510165"/>
                  <a:pt x="1880316" y="528034"/>
                </a:cubicBezTo>
                <a:cubicBezTo>
                  <a:pt x="1968723" y="523381"/>
                  <a:pt x="2092666" y="528661"/>
                  <a:pt x="2189409" y="502276"/>
                </a:cubicBezTo>
                <a:cubicBezTo>
                  <a:pt x="2189418" y="502274"/>
                  <a:pt x="2285995" y="470080"/>
                  <a:pt x="2305318" y="463639"/>
                </a:cubicBezTo>
                <a:lnTo>
                  <a:pt x="2343955" y="450760"/>
                </a:lnTo>
                <a:cubicBezTo>
                  <a:pt x="2356834" y="437881"/>
                  <a:pt x="2368215" y="423306"/>
                  <a:pt x="2382592" y="412124"/>
                </a:cubicBezTo>
                <a:cubicBezTo>
                  <a:pt x="2407028" y="393118"/>
                  <a:pt x="2434107" y="377780"/>
                  <a:pt x="2459865" y="360608"/>
                </a:cubicBezTo>
                <a:cubicBezTo>
                  <a:pt x="2472744" y="352022"/>
                  <a:pt x="2487557" y="345796"/>
                  <a:pt x="2498502" y="334851"/>
                </a:cubicBezTo>
                <a:cubicBezTo>
                  <a:pt x="2559026" y="274326"/>
                  <a:pt x="2521987" y="306314"/>
                  <a:pt x="2614411" y="244698"/>
                </a:cubicBezTo>
                <a:lnTo>
                  <a:pt x="2653048" y="218941"/>
                </a:lnTo>
                <a:cubicBezTo>
                  <a:pt x="2665927" y="210355"/>
                  <a:pt x="2677001" y="198078"/>
                  <a:pt x="2691685" y="193183"/>
                </a:cubicBezTo>
                <a:cubicBezTo>
                  <a:pt x="2704564" y="188890"/>
                  <a:pt x="2718454" y="186897"/>
                  <a:pt x="2730321" y="180304"/>
                </a:cubicBezTo>
                <a:cubicBezTo>
                  <a:pt x="2730348" y="180289"/>
                  <a:pt x="2826899" y="115919"/>
                  <a:pt x="2846231" y="103031"/>
                </a:cubicBezTo>
                <a:cubicBezTo>
                  <a:pt x="2859110" y="94445"/>
                  <a:pt x="2870184" y="82168"/>
                  <a:pt x="2884868" y="77273"/>
                </a:cubicBezTo>
                <a:lnTo>
                  <a:pt x="3000778" y="38637"/>
                </a:lnTo>
                <a:cubicBezTo>
                  <a:pt x="3013657" y="34344"/>
                  <a:pt x="3025943" y="27442"/>
                  <a:pt x="3039414" y="25758"/>
                </a:cubicBezTo>
                <a:cubicBezTo>
                  <a:pt x="3181019" y="8057"/>
                  <a:pt x="3108046" y="16701"/>
                  <a:pt x="3258355" y="0"/>
                </a:cubicBezTo>
                <a:cubicBezTo>
                  <a:pt x="3362097" y="4323"/>
                  <a:pt x="3534742" y="1186"/>
                  <a:pt x="3657600" y="25758"/>
                </a:cubicBezTo>
                <a:cubicBezTo>
                  <a:pt x="3670912" y="28420"/>
                  <a:pt x="3683184" y="34908"/>
                  <a:pt x="3696237" y="38637"/>
                </a:cubicBezTo>
                <a:cubicBezTo>
                  <a:pt x="3832478" y="77562"/>
                  <a:pt x="3641399" y="16063"/>
                  <a:pt x="3825026" y="77273"/>
                </a:cubicBezTo>
                <a:cubicBezTo>
                  <a:pt x="3837905" y="81566"/>
                  <a:pt x="3852367" y="82622"/>
                  <a:pt x="3863662" y="90152"/>
                </a:cubicBezTo>
                <a:cubicBezTo>
                  <a:pt x="3974382" y="163966"/>
                  <a:pt x="3834301" y="75473"/>
                  <a:pt x="3940935" y="128789"/>
                </a:cubicBezTo>
                <a:cubicBezTo>
                  <a:pt x="4040797" y="178719"/>
                  <a:pt x="3921097" y="135054"/>
                  <a:pt x="4018209" y="167425"/>
                </a:cubicBezTo>
                <a:cubicBezTo>
                  <a:pt x="4031088" y="176011"/>
                  <a:pt x="4043001" y="186261"/>
                  <a:pt x="4056845" y="193183"/>
                </a:cubicBezTo>
                <a:cubicBezTo>
                  <a:pt x="4068987" y="199254"/>
                  <a:pt x="4084186" y="198532"/>
                  <a:pt x="4095482" y="206062"/>
                </a:cubicBezTo>
                <a:cubicBezTo>
                  <a:pt x="4110636" y="216165"/>
                  <a:pt x="4119741" y="233516"/>
                  <a:pt x="4134118" y="244698"/>
                </a:cubicBezTo>
                <a:cubicBezTo>
                  <a:pt x="4158554" y="263704"/>
                  <a:pt x="4189502" y="274324"/>
                  <a:pt x="4211392" y="296214"/>
                </a:cubicBezTo>
                <a:cubicBezTo>
                  <a:pt x="4324278" y="409103"/>
                  <a:pt x="4186126" y="265897"/>
                  <a:pt x="4275786" y="373487"/>
                </a:cubicBezTo>
                <a:cubicBezTo>
                  <a:pt x="4287446" y="387479"/>
                  <a:pt x="4301544" y="399245"/>
                  <a:pt x="4314423" y="412124"/>
                </a:cubicBezTo>
                <a:cubicBezTo>
                  <a:pt x="4346796" y="509240"/>
                  <a:pt x="4303126" y="389529"/>
                  <a:pt x="4353059" y="489397"/>
                </a:cubicBezTo>
                <a:cubicBezTo>
                  <a:pt x="4359130" y="501540"/>
                  <a:pt x="4358408" y="516738"/>
                  <a:pt x="4365938" y="528034"/>
                </a:cubicBezTo>
                <a:cubicBezTo>
                  <a:pt x="4376041" y="543188"/>
                  <a:pt x="4392915" y="552678"/>
                  <a:pt x="4404575" y="566670"/>
                </a:cubicBezTo>
                <a:cubicBezTo>
                  <a:pt x="4414484" y="578561"/>
                  <a:pt x="4419388" y="594362"/>
                  <a:pt x="4430333" y="605307"/>
                </a:cubicBezTo>
                <a:cubicBezTo>
                  <a:pt x="4441278" y="616252"/>
                  <a:pt x="4457078" y="621156"/>
                  <a:pt x="4468969" y="631065"/>
                </a:cubicBezTo>
                <a:cubicBezTo>
                  <a:pt x="4482961" y="642725"/>
                  <a:pt x="4491685" y="660856"/>
                  <a:pt x="4507606" y="669701"/>
                </a:cubicBezTo>
                <a:cubicBezTo>
                  <a:pt x="4531340" y="682887"/>
                  <a:pt x="4559121" y="686873"/>
                  <a:pt x="4584879" y="695459"/>
                </a:cubicBezTo>
                <a:cubicBezTo>
                  <a:pt x="4714725" y="738741"/>
                  <a:pt x="4513319" y="672703"/>
                  <a:pt x="4675031" y="721217"/>
                </a:cubicBezTo>
                <a:cubicBezTo>
                  <a:pt x="4701037" y="729019"/>
                  <a:pt x="4726546" y="738389"/>
                  <a:pt x="4752304" y="746975"/>
                </a:cubicBezTo>
                <a:lnTo>
                  <a:pt x="4790941" y="759853"/>
                </a:lnTo>
                <a:cubicBezTo>
                  <a:pt x="4820992" y="755560"/>
                  <a:pt x="4851199" y="752250"/>
                  <a:pt x="4881093" y="746975"/>
                </a:cubicBezTo>
                <a:cubicBezTo>
                  <a:pt x="5093214" y="709542"/>
                  <a:pt x="4940735" y="735152"/>
                  <a:pt x="5061397" y="708338"/>
                </a:cubicBezTo>
                <a:cubicBezTo>
                  <a:pt x="5108670" y="697833"/>
                  <a:pt x="5132435" y="696042"/>
                  <a:pt x="5177307" y="682580"/>
                </a:cubicBezTo>
                <a:cubicBezTo>
                  <a:pt x="5203313" y="674778"/>
                  <a:pt x="5228822" y="665408"/>
                  <a:pt x="5254580" y="656822"/>
                </a:cubicBezTo>
                <a:cubicBezTo>
                  <a:pt x="5267459" y="652529"/>
                  <a:pt x="5281075" y="650015"/>
                  <a:pt x="5293217" y="643944"/>
                </a:cubicBezTo>
                <a:cubicBezTo>
                  <a:pt x="5310389" y="635358"/>
                  <a:pt x="5326757" y="624927"/>
                  <a:pt x="5344733" y="618186"/>
                </a:cubicBezTo>
                <a:cubicBezTo>
                  <a:pt x="5361306" y="611971"/>
                  <a:pt x="5379229" y="610170"/>
                  <a:pt x="5396248" y="605307"/>
                </a:cubicBezTo>
                <a:cubicBezTo>
                  <a:pt x="5409301" y="601577"/>
                  <a:pt x="5421832" y="596158"/>
                  <a:pt x="5434885" y="592428"/>
                </a:cubicBezTo>
                <a:cubicBezTo>
                  <a:pt x="5451904" y="587565"/>
                  <a:pt x="5469381" y="584412"/>
                  <a:pt x="5486400" y="579549"/>
                </a:cubicBezTo>
                <a:cubicBezTo>
                  <a:pt x="5499453" y="575819"/>
                  <a:pt x="5511984" y="570400"/>
                  <a:pt x="5525037" y="566670"/>
                </a:cubicBezTo>
                <a:cubicBezTo>
                  <a:pt x="5542056" y="561807"/>
                  <a:pt x="5559533" y="558653"/>
                  <a:pt x="5576552" y="553791"/>
                </a:cubicBezTo>
                <a:cubicBezTo>
                  <a:pt x="5589605" y="550062"/>
                  <a:pt x="5602019" y="544205"/>
                  <a:pt x="5615189" y="540913"/>
                </a:cubicBezTo>
                <a:cubicBezTo>
                  <a:pt x="5636425" y="535604"/>
                  <a:pt x="5658118" y="532327"/>
                  <a:pt x="5679583" y="528034"/>
                </a:cubicBezTo>
                <a:cubicBezTo>
                  <a:pt x="5786907" y="532327"/>
                  <a:pt x="5894418" y="533261"/>
                  <a:pt x="6001555" y="540913"/>
                </a:cubicBezTo>
                <a:cubicBezTo>
                  <a:pt x="6015096" y="541880"/>
                  <a:pt x="6027139" y="550062"/>
                  <a:pt x="6040192" y="553791"/>
                </a:cubicBezTo>
                <a:cubicBezTo>
                  <a:pt x="6057211" y="558653"/>
                  <a:pt x="6074688" y="561807"/>
                  <a:pt x="6091707" y="566670"/>
                </a:cubicBezTo>
                <a:cubicBezTo>
                  <a:pt x="6104760" y="570400"/>
                  <a:pt x="6117291" y="575819"/>
                  <a:pt x="6130344" y="579549"/>
                </a:cubicBezTo>
                <a:cubicBezTo>
                  <a:pt x="6147363" y="584412"/>
                  <a:pt x="6164905" y="587342"/>
                  <a:pt x="6181859" y="592428"/>
                </a:cubicBezTo>
                <a:cubicBezTo>
                  <a:pt x="6207865" y="600230"/>
                  <a:pt x="6232792" y="611601"/>
                  <a:pt x="6259133" y="618186"/>
                </a:cubicBezTo>
                <a:cubicBezTo>
                  <a:pt x="6276305" y="622479"/>
                  <a:pt x="6294075" y="624850"/>
                  <a:pt x="6310648" y="631065"/>
                </a:cubicBezTo>
                <a:cubicBezTo>
                  <a:pt x="6328624" y="637806"/>
                  <a:pt x="6345701" y="646944"/>
                  <a:pt x="6362164" y="656822"/>
                </a:cubicBezTo>
                <a:cubicBezTo>
                  <a:pt x="6362188" y="656837"/>
                  <a:pt x="6458743" y="721209"/>
                  <a:pt x="6478073" y="734096"/>
                </a:cubicBezTo>
                <a:lnTo>
                  <a:pt x="6516710" y="759853"/>
                </a:lnTo>
                <a:cubicBezTo>
                  <a:pt x="6529589" y="768439"/>
                  <a:pt x="6540663" y="780716"/>
                  <a:pt x="6555347" y="785611"/>
                </a:cubicBezTo>
                <a:cubicBezTo>
                  <a:pt x="6626183" y="809224"/>
                  <a:pt x="6562716" y="784302"/>
                  <a:pt x="6632620" y="824248"/>
                </a:cubicBezTo>
                <a:cubicBezTo>
                  <a:pt x="6649289" y="833773"/>
                  <a:pt x="6667672" y="840128"/>
                  <a:pt x="6684135" y="850006"/>
                </a:cubicBezTo>
                <a:cubicBezTo>
                  <a:pt x="6710681" y="865933"/>
                  <a:pt x="6733720" y="887676"/>
                  <a:pt x="6761409" y="901521"/>
                </a:cubicBezTo>
                <a:cubicBezTo>
                  <a:pt x="6778581" y="910107"/>
                  <a:pt x="6796461" y="917401"/>
                  <a:pt x="6812924" y="927279"/>
                </a:cubicBezTo>
                <a:cubicBezTo>
                  <a:pt x="6839469" y="943206"/>
                  <a:pt x="6862508" y="964950"/>
                  <a:pt x="6890197" y="978794"/>
                </a:cubicBezTo>
                <a:cubicBezTo>
                  <a:pt x="6907369" y="987380"/>
                  <a:pt x="6925250" y="994674"/>
                  <a:pt x="6941713" y="1004552"/>
                </a:cubicBezTo>
                <a:cubicBezTo>
                  <a:pt x="6968258" y="1020479"/>
                  <a:pt x="6993228" y="1038895"/>
                  <a:pt x="7018986" y="1056067"/>
                </a:cubicBezTo>
                <a:cubicBezTo>
                  <a:pt x="7031865" y="1064653"/>
                  <a:pt x="7042939" y="1076930"/>
                  <a:pt x="7057623" y="1081825"/>
                </a:cubicBezTo>
                <a:cubicBezTo>
                  <a:pt x="7070502" y="1086118"/>
                  <a:pt x="7084392" y="1088111"/>
                  <a:pt x="7096259" y="1094704"/>
                </a:cubicBezTo>
                <a:cubicBezTo>
                  <a:pt x="7229107" y="1168509"/>
                  <a:pt x="7124747" y="1129959"/>
                  <a:pt x="7212169" y="1159098"/>
                </a:cubicBezTo>
                <a:cubicBezTo>
                  <a:pt x="7322899" y="1232918"/>
                  <a:pt x="7182800" y="1144413"/>
                  <a:pt x="7289442" y="1197735"/>
                </a:cubicBezTo>
                <a:cubicBezTo>
                  <a:pt x="7303286" y="1204657"/>
                  <a:pt x="7313934" y="1217206"/>
                  <a:pt x="7328079" y="1223493"/>
                </a:cubicBezTo>
                <a:cubicBezTo>
                  <a:pt x="7352890" y="1234520"/>
                  <a:pt x="7379594" y="1240665"/>
                  <a:pt x="7405352" y="1249251"/>
                </a:cubicBezTo>
                <a:cubicBezTo>
                  <a:pt x="7431833" y="1258078"/>
                  <a:pt x="7468562" y="1271416"/>
                  <a:pt x="7495504" y="1275008"/>
                </a:cubicBezTo>
                <a:cubicBezTo>
                  <a:pt x="7542505" y="1281275"/>
                  <a:pt x="7590015" y="1282923"/>
                  <a:pt x="7637172" y="1287887"/>
                </a:cubicBezTo>
                <a:cubicBezTo>
                  <a:pt x="7671593" y="1291510"/>
                  <a:pt x="7705859" y="1296473"/>
                  <a:pt x="7740203" y="1300766"/>
                </a:cubicBezTo>
                <a:cubicBezTo>
                  <a:pt x="7795883" y="1314686"/>
                  <a:pt x="7791718" y="1295945"/>
                  <a:pt x="7791718" y="1326524"/>
                </a:cubicBezTo>
              </a:path>
            </a:pathLst>
          </a:custGeom>
          <a:noFill/>
          <a:ln w="53975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6024" y="3896395"/>
            <a:ext cx="463640" cy="2318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239865" y="4422283"/>
            <a:ext cx="463640" cy="2318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236371" y="1822897"/>
            <a:ext cx="309093" cy="218940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45464" y="1822897"/>
            <a:ext cx="299434" cy="218940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45464" y="1822897"/>
            <a:ext cx="840347" cy="218940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39791" y="1822897"/>
            <a:ext cx="492617" cy="177728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32408" y="1822896"/>
            <a:ext cx="0" cy="164849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32408" y="1822897"/>
            <a:ext cx="449177" cy="177728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32408" y="1822897"/>
            <a:ext cx="985234" cy="230531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877872" y="1822897"/>
            <a:ext cx="569891" cy="218940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47763" y="1822897"/>
            <a:ext cx="0" cy="218940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Straight Arrow Connector 3071"/>
          <p:cNvCxnSpPr/>
          <p:nvPr/>
        </p:nvCxnSpPr>
        <p:spPr>
          <a:xfrm>
            <a:off x="5447763" y="1822897"/>
            <a:ext cx="473299" cy="25993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Up-Down Arrow 3074"/>
          <p:cNvSpPr/>
          <p:nvPr/>
        </p:nvSpPr>
        <p:spPr>
          <a:xfrm>
            <a:off x="1497168" y="1217590"/>
            <a:ext cx="103836" cy="540911"/>
          </a:xfrm>
          <a:prstGeom prst="up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3290149" y="1189684"/>
            <a:ext cx="103836" cy="540911"/>
          </a:xfrm>
          <a:prstGeom prst="up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5395845" y="1189685"/>
            <a:ext cx="103836" cy="540911"/>
          </a:xfrm>
          <a:prstGeom prst="up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Left-Right Arrow 3075"/>
          <p:cNvSpPr/>
          <p:nvPr/>
        </p:nvSpPr>
        <p:spPr>
          <a:xfrm>
            <a:off x="1352281" y="1049091"/>
            <a:ext cx="4530144" cy="166350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Curved Down Arrow 3076"/>
          <p:cNvSpPr/>
          <p:nvPr/>
        </p:nvSpPr>
        <p:spPr>
          <a:xfrm rot="16715372">
            <a:off x="-131529" y="2692361"/>
            <a:ext cx="2268068" cy="398441"/>
          </a:xfrm>
          <a:prstGeom prst="curvedDownArrow">
            <a:avLst>
              <a:gd name="adj1" fmla="val 25000"/>
              <a:gd name="adj2" fmla="val 6466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3504" y="1231669"/>
            <a:ext cx="2440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Спецификация: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OpenFlow</a:t>
            </a:r>
            <a:r>
              <a:rPr lang="en-US" dirty="0" smtClean="0"/>
              <a:t> 1.3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100M </a:t>
            </a:r>
            <a:r>
              <a:rPr lang="ru-RU" dirty="0"/>
              <a:t>потоков в </a:t>
            </a:r>
            <a:r>
              <a:rPr lang="ru-RU" dirty="0" smtClean="0"/>
              <a:t>секунду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500 </a:t>
            </a:r>
            <a:r>
              <a:rPr lang="en-US" dirty="0"/>
              <a:t>us </a:t>
            </a:r>
            <a:r>
              <a:rPr lang="ru-RU" dirty="0"/>
              <a:t>время </a:t>
            </a:r>
            <a:r>
              <a:rPr lang="ru-RU" dirty="0" smtClean="0"/>
              <a:t>отклика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Поддержка </a:t>
            </a:r>
            <a:r>
              <a:rPr lang="ru-RU" dirty="0"/>
              <a:t>до</a:t>
            </a:r>
            <a:r>
              <a:rPr lang="en-US" dirty="0"/>
              <a:t> </a:t>
            </a:r>
            <a:r>
              <a:rPr lang="en-US" dirty="0" smtClean="0"/>
              <a:t>10 </a:t>
            </a:r>
            <a:r>
              <a:rPr lang="ru-RU" dirty="0" smtClean="0"/>
              <a:t>тыс. коммутаторов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3075" grpId="0" animBg="1"/>
      <p:bldP spid="36" grpId="0" animBg="1"/>
      <p:bldP spid="37" grpId="0" animBg="1"/>
      <p:bldP spid="3076" grpId="0" animBg="1"/>
      <p:bldP spid="30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b="1" dirty="0"/>
              <a:t>Distributed </a:t>
            </a:r>
            <a:r>
              <a:rPr lang="en-US" sz="3600" b="1" dirty="0" smtClean="0"/>
              <a:t>RUNOS: </a:t>
            </a:r>
            <a:r>
              <a:rPr lang="ru-RU" sz="3600" b="1" dirty="0" smtClean="0"/>
              <a:t>архитектура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4743450" cy="4495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Синхронизация</a:t>
            </a:r>
            <a:r>
              <a:rPr lang="en-US" b="1" dirty="0" smtClean="0"/>
              <a:t>/</a:t>
            </a:r>
            <a:r>
              <a:rPr lang="ru-RU" b="1" dirty="0" smtClean="0"/>
              <a:t>Резервирование</a:t>
            </a:r>
          </a:p>
          <a:p>
            <a:pPr lvl="1"/>
            <a:r>
              <a:rPr lang="ru-RU" dirty="0" smtClean="0"/>
              <a:t>Хранение данных в БД</a:t>
            </a:r>
          </a:p>
          <a:p>
            <a:pPr lvl="1"/>
            <a:r>
              <a:rPr lang="ru-RU" dirty="0" smtClean="0"/>
              <a:t>Протокол синхронизации</a:t>
            </a:r>
          </a:p>
          <a:p>
            <a:pPr lvl="1"/>
            <a:r>
              <a:rPr lang="en-US" dirty="0"/>
              <a:t>X</a:t>
            </a:r>
            <a:r>
              <a:rPr lang="ru-RU" dirty="0" smtClean="0"/>
              <a:t>олодное, горячее, теплое </a:t>
            </a:r>
          </a:p>
          <a:p>
            <a:r>
              <a:rPr lang="ru-RU" b="1" dirty="0" smtClean="0"/>
              <a:t>Дополнительные функции</a:t>
            </a:r>
          </a:p>
          <a:p>
            <a:pPr lvl="1"/>
            <a:r>
              <a:rPr lang="ru-RU" dirty="0" smtClean="0"/>
              <a:t>Распределение размещения узлов контроллера по сети</a:t>
            </a:r>
          </a:p>
          <a:p>
            <a:pPr lvl="1"/>
            <a:r>
              <a:rPr lang="ru-RU" dirty="0" smtClean="0"/>
              <a:t>Перераспределение нагрузки</a:t>
            </a:r>
          </a:p>
          <a:p>
            <a:r>
              <a:rPr lang="ru-RU" b="1" dirty="0" smtClean="0"/>
              <a:t>Временные характеристики</a:t>
            </a:r>
          </a:p>
          <a:p>
            <a:pPr lvl="1"/>
            <a:r>
              <a:rPr lang="ru-RU" dirty="0" smtClean="0"/>
              <a:t>Переключение на резервный контроллер в кластере занимает в среднем 50мс</a:t>
            </a:r>
          </a:p>
          <a:p>
            <a:pPr lvl="1"/>
            <a:r>
              <a:rPr lang="ru-RU" dirty="0" smtClean="0"/>
              <a:t>Пропускная способность уменьшается на 10%</a:t>
            </a:r>
            <a:r>
              <a:rPr lang="en-US" dirty="0" smtClean="0"/>
              <a:t> (</a:t>
            </a:r>
            <a:r>
              <a:rPr lang="ru-RU" dirty="0" smtClean="0"/>
              <a:t>для </a:t>
            </a:r>
            <a:r>
              <a:rPr lang="en-US" dirty="0" smtClean="0"/>
              <a:t>NOX c 30K </a:t>
            </a:r>
            <a:r>
              <a:rPr lang="ru-RU" dirty="0" smtClean="0"/>
              <a:t>до 25</a:t>
            </a:r>
            <a:r>
              <a:rPr lang="en-US" dirty="0" smtClean="0"/>
              <a:t>K)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1026" name="Picture 2" descr="C:\Users\Vasya\Desktop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390650"/>
            <a:ext cx="3988563" cy="37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9" y="240036"/>
            <a:ext cx="8229600" cy="8683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Основы ПКС (</a:t>
            </a:r>
            <a:r>
              <a:rPr lang="en-US" sz="4000" dirty="0" smtClean="0"/>
              <a:t>SDN/OpenFlow</a:t>
            </a:r>
            <a:r>
              <a:rPr lang="ru-RU" sz="4000" dirty="0" smtClean="0"/>
              <a:t>)</a:t>
            </a:r>
            <a:endParaRPr lang="en-US" sz="4000" dirty="0"/>
          </a:p>
        </p:txBody>
      </p:sp>
      <p:pic>
        <p:nvPicPr>
          <p:cNvPr id="7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2774724" y="2803367"/>
            <a:ext cx="1143000" cy="571500"/>
          </a:xfrm>
          <a:prstGeom prst="rect">
            <a:avLst/>
          </a:prstGeom>
        </p:spPr>
      </p:pic>
      <p:pic>
        <p:nvPicPr>
          <p:cNvPr id="9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91" y="1143017"/>
            <a:ext cx="976728" cy="976728"/>
          </a:xfrm>
          <a:prstGeom prst="rect">
            <a:avLst/>
          </a:prstGeom>
        </p:spPr>
      </p:pic>
      <p:pic>
        <p:nvPicPr>
          <p:cNvPr id="10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5711195" y="2783740"/>
            <a:ext cx="1143000" cy="571500"/>
          </a:xfrm>
          <a:prstGeom prst="rect">
            <a:avLst/>
          </a:prstGeom>
        </p:spPr>
      </p:pic>
      <p:pic>
        <p:nvPicPr>
          <p:cNvPr id="11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2760869" y="3982495"/>
            <a:ext cx="1143000" cy="571500"/>
          </a:xfrm>
          <a:prstGeom prst="rect">
            <a:avLst/>
          </a:prstGeom>
        </p:spPr>
      </p:pic>
      <p:pic>
        <p:nvPicPr>
          <p:cNvPr id="12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5711195" y="3982494"/>
            <a:ext cx="1143000" cy="571500"/>
          </a:xfrm>
          <a:prstGeom prst="rect">
            <a:avLst/>
          </a:prstGeom>
        </p:spPr>
      </p:pic>
      <p:cxnSp>
        <p:nvCxnSpPr>
          <p:cNvPr id="42" name="Straight Connector 41"/>
          <p:cNvCxnSpPr>
            <a:stCxn id="7" idx="3"/>
            <a:endCxn id="10" idx="1"/>
          </p:cNvCxnSpPr>
          <p:nvPr/>
        </p:nvCxnSpPr>
        <p:spPr>
          <a:xfrm flipV="1">
            <a:off x="3917725" y="3069492"/>
            <a:ext cx="1793471" cy="19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2"/>
            <a:endCxn id="11" idx="0"/>
          </p:cNvCxnSpPr>
          <p:nvPr/>
        </p:nvCxnSpPr>
        <p:spPr>
          <a:xfrm flipH="1">
            <a:off x="3332370" y="3374867"/>
            <a:ext cx="13855" cy="607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1" idx="3"/>
            <a:endCxn id="12" idx="1"/>
          </p:cNvCxnSpPr>
          <p:nvPr/>
        </p:nvCxnSpPr>
        <p:spPr>
          <a:xfrm flipV="1">
            <a:off x="3903869" y="4268246"/>
            <a:ext cx="180732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2663" r="2921" b="11362"/>
          <a:stretch/>
        </p:blipFill>
        <p:spPr>
          <a:xfrm>
            <a:off x="7762685" y="3831719"/>
            <a:ext cx="1091056" cy="892683"/>
          </a:xfrm>
          <a:prstGeom prst="rect">
            <a:avLst/>
          </a:prstGeom>
        </p:spPr>
      </p:pic>
      <p:pic>
        <p:nvPicPr>
          <p:cNvPr id="53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2663" r="2921" b="11362"/>
          <a:stretch/>
        </p:blipFill>
        <p:spPr>
          <a:xfrm>
            <a:off x="533400" y="2652591"/>
            <a:ext cx="1091056" cy="892683"/>
          </a:xfrm>
          <a:prstGeom prst="rect">
            <a:avLst/>
          </a:prstGeom>
        </p:spPr>
      </p:pic>
      <p:cxnSp>
        <p:nvCxnSpPr>
          <p:cNvPr id="1031" name="Straight Connector 1030"/>
          <p:cNvCxnSpPr>
            <a:stCxn id="53" idx="3"/>
            <a:endCxn id="7" idx="1"/>
          </p:cNvCxnSpPr>
          <p:nvPr/>
        </p:nvCxnSpPr>
        <p:spPr>
          <a:xfrm flipV="1">
            <a:off x="1624456" y="3089117"/>
            <a:ext cx="1150268" cy="9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/>
          <p:cNvCxnSpPr>
            <a:stCxn id="12" idx="3"/>
            <a:endCxn id="52" idx="1"/>
          </p:cNvCxnSpPr>
          <p:nvPr/>
        </p:nvCxnSpPr>
        <p:spPr>
          <a:xfrm>
            <a:off x="6854196" y="4268246"/>
            <a:ext cx="908489" cy="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94613" y="3255025"/>
            <a:ext cx="335280" cy="29857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98789" y="4403991"/>
            <a:ext cx="335280" cy="29857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38" name="Straight Connector 1037"/>
          <p:cNvCxnSpPr>
            <a:stCxn id="10" idx="2"/>
            <a:endCxn id="12" idx="0"/>
          </p:cNvCxnSpPr>
          <p:nvPr/>
        </p:nvCxnSpPr>
        <p:spPr>
          <a:xfrm>
            <a:off x="6282695" y="3355240"/>
            <a:ext cx="0" cy="627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>
            <a:off x="533400" y="4724400"/>
            <a:ext cx="817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Неизвестный пакет отправляется на контроллер (</a:t>
            </a:r>
            <a:r>
              <a:rPr lang="en-US" dirty="0" smtClean="0"/>
              <a:t>OF_PACKET_IN)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Контроллер вычисляет лучший маршрут через всю сеть (с наименьшей стоимостью и удовлетворяющий политикам маршрутизации).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Соответствующие правила </a:t>
            </a:r>
            <a:r>
              <a:rPr lang="en-US" dirty="0" smtClean="0"/>
              <a:t>OpenFlow</a:t>
            </a:r>
            <a:r>
              <a:rPr lang="ru-RU" dirty="0" smtClean="0"/>
              <a:t> устанавливаются на коммутаторы + сразу и обратный маршрут</a:t>
            </a:r>
            <a:r>
              <a:rPr lang="en-US" dirty="0" smtClean="0"/>
              <a:t> (OF_PACKET_OUT/FLOW_MOD)</a:t>
            </a:r>
            <a:r>
              <a:rPr lang="ru-RU" dirty="0" smtClean="0"/>
              <a:t>.</a:t>
            </a:r>
            <a:endParaRPr lang="en-US" dirty="0"/>
          </a:p>
        </p:txBody>
      </p:sp>
      <p:cxnSp>
        <p:nvCxnSpPr>
          <p:cNvPr id="1041" name="Straight Arrow Connector 1040"/>
          <p:cNvCxnSpPr/>
          <p:nvPr/>
        </p:nvCxnSpPr>
        <p:spPr>
          <a:xfrm>
            <a:off x="4114801" y="2895600"/>
            <a:ext cx="136779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/>
          <p:cNvCxnSpPr/>
          <p:nvPr/>
        </p:nvCxnSpPr>
        <p:spPr>
          <a:xfrm>
            <a:off x="6477000" y="3458793"/>
            <a:ext cx="0" cy="42740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/>
          <p:nvPr/>
        </p:nvCxnSpPr>
        <p:spPr>
          <a:xfrm>
            <a:off x="6934201" y="4038600"/>
            <a:ext cx="70552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/>
          <p:cNvCxnSpPr/>
          <p:nvPr/>
        </p:nvCxnSpPr>
        <p:spPr>
          <a:xfrm flipH="1">
            <a:off x="6934201" y="3886200"/>
            <a:ext cx="70552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/>
          <p:nvPr/>
        </p:nvCxnSpPr>
        <p:spPr>
          <a:xfrm flipV="1">
            <a:off x="6629400" y="3429001"/>
            <a:ext cx="0" cy="42740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/>
          <p:cNvCxnSpPr/>
          <p:nvPr/>
        </p:nvCxnSpPr>
        <p:spPr>
          <a:xfrm flipH="1">
            <a:off x="4114799" y="2743200"/>
            <a:ext cx="136779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Cloud 1059"/>
          <p:cNvSpPr/>
          <p:nvPr/>
        </p:nvSpPr>
        <p:spPr>
          <a:xfrm>
            <a:off x="5939795" y="1104906"/>
            <a:ext cx="1852296" cy="87629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6363362" y="1251475"/>
            <a:ext cx="435012" cy="217507"/>
          </a:xfrm>
          <a:prstGeom prst="rect">
            <a:avLst/>
          </a:prstGeom>
        </p:spPr>
      </p:pic>
      <p:pic>
        <p:nvPicPr>
          <p:cNvPr id="113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6999122" y="1250766"/>
            <a:ext cx="435012" cy="217507"/>
          </a:xfrm>
          <a:prstGeom prst="rect">
            <a:avLst/>
          </a:prstGeom>
        </p:spPr>
      </p:pic>
      <p:pic>
        <p:nvPicPr>
          <p:cNvPr id="11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6999120" y="1661309"/>
            <a:ext cx="435012" cy="217507"/>
          </a:xfrm>
          <a:prstGeom prst="rect">
            <a:avLst/>
          </a:prstGeom>
        </p:spPr>
      </p:pic>
      <p:pic>
        <p:nvPicPr>
          <p:cNvPr id="115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6363362" y="1661310"/>
            <a:ext cx="435012" cy="217507"/>
          </a:xfrm>
          <a:prstGeom prst="rect">
            <a:avLst/>
          </a:prstGeom>
        </p:spPr>
      </p:pic>
      <p:cxnSp>
        <p:nvCxnSpPr>
          <p:cNvPr id="1062" name="Straight Connector 1061"/>
          <p:cNvCxnSpPr>
            <a:stCxn id="112" idx="3"/>
            <a:endCxn id="113" idx="1"/>
          </p:cNvCxnSpPr>
          <p:nvPr/>
        </p:nvCxnSpPr>
        <p:spPr>
          <a:xfrm flipV="1">
            <a:off x="6798374" y="1359520"/>
            <a:ext cx="200748" cy="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/>
          <p:cNvCxnSpPr>
            <a:stCxn id="112" idx="2"/>
            <a:endCxn id="115" idx="0"/>
          </p:cNvCxnSpPr>
          <p:nvPr/>
        </p:nvCxnSpPr>
        <p:spPr>
          <a:xfrm>
            <a:off x="6580868" y="1468980"/>
            <a:ext cx="0" cy="19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13" idx="2"/>
            <a:endCxn id="114" idx="0"/>
          </p:cNvCxnSpPr>
          <p:nvPr/>
        </p:nvCxnSpPr>
        <p:spPr>
          <a:xfrm flipH="1">
            <a:off x="7216627" y="1468271"/>
            <a:ext cx="2" cy="193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stCxn id="115" idx="3"/>
            <a:endCxn id="114" idx="1"/>
          </p:cNvCxnSpPr>
          <p:nvPr/>
        </p:nvCxnSpPr>
        <p:spPr>
          <a:xfrm flipV="1">
            <a:off x="6798375" y="1770063"/>
            <a:ext cx="2007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6073453" y="1294697"/>
            <a:ext cx="167640" cy="149286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523332" y="1676687"/>
            <a:ext cx="172869" cy="20212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70" name="Straight Connector 1069"/>
          <p:cNvCxnSpPr>
            <a:stCxn id="124" idx="3"/>
            <a:endCxn id="112" idx="1"/>
          </p:cNvCxnSpPr>
          <p:nvPr/>
        </p:nvCxnSpPr>
        <p:spPr>
          <a:xfrm flipV="1">
            <a:off x="6241094" y="1360229"/>
            <a:ext cx="122269" cy="9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/>
          <p:cNvCxnSpPr>
            <a:stCxn id="125" idx="1"/>
          </p:cNvCxnSpPr>
          <p:nvPr/>
        </p:nvCxnSpPr>
        <p:spPr>
          <a:xfrm flipH="1" flipV="1">
            <a:off x="7124919" y="1770062"/>
            <a:ext cx="398413" cy="7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Curved Connector 1075"/>
          <p:cNvCxnSpPr>
            <a:stCxn id="124" idx="3"/>
            <a:endCxn id="114" idx="3"/>
          </p:cNvCxnSpPr>
          <p:nvPr/>
        </p:nvCxnSpPr>
        <p:spPr>
          <a:xfrm>
            <a:off x="6241094" y="1369342"/>
            <a:ext cx="1193039" cy="400721"/>
          </a:xfrm>
          <a:prstGeom prst="curvedConnector3">
            <a:avLst>
              <a:gd name="adj1" fmla="val 65742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629981" y="2653147"/>
            <a:ext cx="808420" cy="31865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-&gt; B</a:t>
            </a:r>
          </a:p>
        </p:txBody>
      </p:sp>
      <p:pic>
        <p:nvPicPr>
          <p:cNvPr id="70" name="Picture 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850556"/>
            <a:ext cx="543803" cy="4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98" y="2002956"/>
            <a:ext cx="543803" cy="4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133600"/>
            <a:ext cx="543803" cy="4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743648" y="2920206"/>
            <a:ext cx="335280" cy="2985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1917" y="2471830"/>
            <a:ext cx="165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OpenFlow </a:t>
            </a:r>
            <a:r>
              <a:rPr lang="ru-RU" b="1" dirty="0" smtClean="0"/>
              <a:t>контроллер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668867"/>
            <a:ext cx="143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хост</a:t>
            </a:r>
            <a:r>
              <a:rPr lang="en-US" b="1" dirty="0" smtClean="0"/>
              <a:t>/</a:t>
            </a:r>
            <a:r>
              <a:rPr lang="ru-RU" b="1" dirty="0" smtClean="0"/>
              <a:t>клиент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523332" y="4644442"/>
            <a:ext cx="146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хост</a:t>
            </a:r>
            <a:r>
              <a:rPr lang="en-US" b="1" dirty="0" smtClean="0"/>
              <a:t>/</a:t>
            </a:r>
            <a:r>
              <a:rPr lang="ru-RU" b="1" dirty="0" smtClean="0"/>
              <a:t>клиент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4724" y="2386884"/>
            <a:ext cx="156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оммутатор 1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709525" y="2397615"/>
            <a:ext cx="155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оммутатор 2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736089" y="4485534"/>
            <a:ext cx="160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оммутатор 3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638800" y="4470507"/>
            <a:ext cx="162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оммутатор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76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3.7037E-6 L 0.14427 0.00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4427 0.00116 L 0.6526 -0.165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833 -3.7037E-7 L -0.47135 0.142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7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11111E-6 -2.59259E-6 L -0.18681 0.1094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546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-4.07407E-6 L -0.18802 0.268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42" presetClass="path" presetSubtype="0" accel="50000" decel="5000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6526 -0.16551 L 0.46093 0.2011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750"/>
                            </p:stCondLst>
                            <p:childTnLst>
                              <p:par>
                                <p:cTn id="67" presetID="42" presetClass="path" presetSubtype="0" accel="50000" decel="5000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4776 0.20115 L 0.6776 0.202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" presetID="10" presetClass="exit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7778E-6 -3.7037E-6 L 0.59202 -0.0030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750"/>
                            </p:stCondLst>
                            <p:childTnLst>
                              <p:par>
                                <p:cTn id="81" presetID="42" presetClass="path" presetSubtype="0" accel="50000" decel="5000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59167 -3.7037E-6 L 0.59202 0.1636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500"/>
                            </p:stCondLst>
                            <p:childTnLst>
                              <p:par>
                                <p:cTn id="84" presetID="42" presetClass="path" presetSubtype="0" accel="50000" decel="5000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60035 0.16366 L 0.80035 0.1636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9250"/>
                            </p:stCondLst>
                            <p:childTnLst>
                              <p:par>
                                <p:cTn id="87" presetID="10" presetClass="exit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75" grpId="0" animBg="1"/>
      <p:bldP spid="75" grpId="1" animBg="1"/>
      <p:bldP spid="75" grpId="2" animBg="1"/>
      <p:bldP spid="75" grpId="3" animBg="1"/>
      <p:bldP spid="75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9" y="240036"/>
            <a:ext cx="8229600" cy="868362"/>
          </a:xfrm>
        </p:spPr>
        <p:txBody>
          <a:bodyPr/>
          <a:lstStyle/>
          <a:p>
            <a:r>
              <a:rPr lang="ru-RU" sz="4000" dirty="0" smtClean="0"/>
              <a:t>Основы ПКС (</a:t>
            </a:r>
            <a:r>
              <a:rPr lang="en-US" sz="4000" dirty="0" smtClean="0"/>
              <a:t>SDN/OpenFlow</a:t>
            </a:r>
            <a:r>
              <a:rPr lang="ru-RU" sz="4000" dirty="0" smtClean="0"/>
              <a:t>)</a:t>
            </a:r>
            <a:endParaRPr lang="en-US" sz="4000" dirty="0"/>
          </a:p>
        </p:txBody>
      </p:sp>
      <p:pic>
        <p:nvPicPr>
          <p:cNvPr id="7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2774724" y="2803367"/>
            <a:ext cx="1143000" cy="571500"/>
          </a:xfrm>
          <a:prstGeom prst="rect">
            <a:avLst/>
          </a:prstGeom>
        </p:spPr>
      </p:pic>
      <p:pic>
        <p:nvPicPr>
          <p:cNvPr id="9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91" y="1143017"/>
            <a:ext cx="976728" cy="976728"/>
          </a:xfrm>
          <a:prstGeom prst="rect">
            <a:avLst/>
          </a:prstGeom>
        </p:spPr>
      </p:pic>
      <p:pic>
        <p:nvPicPr>
          <p:cNvPr id="10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5711195" y="2783740"/>
            <a:ext cx="1143000" cy="571500"/>
          </a:xfrm>
          <a:prstGeom prst="rect">
            <a:avLst/>
          </a:prstGeom>
        </p:spPr>
      </p:pic>
      <p:pic>
        <p:nvPicPr>
          <p:cNvPr id="11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2760869" y="3982495"/>
            <a:ext cx="1143000" cy="571500"/>
          </a:xfrm>
          <a:prstGeom prst="rect">
            <a:avLst/>
          </a:prstGeom>
        </p:spPr>
      </p:pic>
      <p:pic>
        <p:nvPicPr>
          <p:cNvPr id="12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5711195" y="3982494"/>
            <a:ext cx="1143000" cy="571500"/>
          </a:xfrm>
          <a:prstGeom prst="rect">
            <a:avLst/>
          </a:prstGeom>
        </p:spPr>
      </p:pic>
      <p:cxnSp>
        <p:nvCxnSpPr>
          <p:cNvPr id="42" name="Straight Connector 41"/>
          <p:cNvCxnSpPr>
            <a:stCxn id="7" idx="3"/>
            <a:endCxn id="10" idx="1"/>
          </p:cNvCxnSpPr>
          <p:nvPr/>
        </p:nvCxnSpPr>
        <p:spPr>
          <a:xfrm flipV="1">
            <a:off x="3917725" y="3069492"/>
            <a:ext cx="1793471" cy="19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2"/>
            <a:endCxn id="11" idx="0"/>
          </p:cNvCxnSpPr>
          <p:nvPr/>
        </p:nvCxnSpPr>
        <p:spPr>
          <a:xfrm flipH="1">
            <a:off x="3332370" y="3374867"/>
            <a:ext cx="13855" cy="607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1" idx="3"/>
            <a:endCxn id="12" idx="1"/>
          </p:cNvCxnSpPr>
          <p:nvPr/>
        </p:nvCxnSpPr>
        <p:spPr>
          <a:xfrm flipV="1">
            <a:off x="3903869" y="4268246"/>
            <a:ext cx="180732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2663" r="2921" b="11362"/>
          <a:stretch/>
        </p:blipFill>
        <p:spPr>
          <a:xfrm>
            <a:off x="7762685" y="3831719"/>
            <a:ext cx="1091056" cy="892683"/>
          </a:xfrm>
          <a:prstGeom prst="rect">
            <a:avLst/>
          </a:prstGeom>
        </p:spPr>
      </p:pic>
      <p:pic>
        <p:nvPicPr>
          <p:cNvPr id="53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2663" r="2921" b="11362"/>
          <a:stretch/>
        </p:blipFill>
        <p:spPr>
          <a:xfrm>
            <a:off x="533400" y="2652591"/>
            <a:ext cx="1091056" cy="892683"/>
          </a:xfrm>
          <a:prstGeom prst="rect">
            <a:avLst/>
          </a:prstGeom>
        </p:spPr>
      </p:pic>
      <p:cxnSp>
        <p:nvCxnSpPr>
          <p:cNvPr id="1031" name="Straight Connector 1030"/>
          <p:cNvCxnSpPr>
            <a:stCxn id="53" idx="3"/>
            <a:endCxn id="7" idx="1"/>
          </p:cNvCxnSpPr>
          <p:nvPr/>
        </p:nvCxnSpPr>
        <p:spPr>
          <a:xfrm flipV="1">
            <a:off x="1624456" y="3089117"/>
            <a:ext cx="1150268" cy="9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/>
          <p:cNvCxnSpPr>
            <a:stCxn id="12" idx="3"/>
            <a:endCxn id="52" idx="1"/>
          </p:cNvCxnSpPr>
          <p:nvPr/>
        </p:nvCxnSpPr>
        <p:spPr>
          <a:xfrm>
            <a:off x="6854196" y="4268246"/>
            <a:ext cx="908489" cy="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94613" y="3255025"/>
            <a:ext cx="335280" cy="29857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98789" y="4403991"/>
            <a:ext cx="335280" cy="29857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38" name="Straight Connector 1037"/>
          <p:cNvCxnSpPr>
            <a:stCxn id="10" idx="2"/>
            <a:endCxn id="12" idx="0"/>
          </p:cNvCxnSpPr>
          <p:nvPr/>
        </p:nvCxnSpPr>
        <p:spPr>
          <a:xfrm>
            <a:off x="6282695" y="3355240"/>
            <a:ext cx="0" cy="627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>
            <a:off x="533400" y="4751232"/>
            <a:ext cx="817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Неизвестный пакет отправляется на </a:t>
            </a:r>
            <a:r>
              <a:rPr lang="ru-RU" dirty="0" smtClean="0"/>
              <a:t>контроллер</a:t>
            </a:r>
            <a:r>
              <a:rPr lang="en-US" dirty="0" smtClean="0"/>
              <a:t> (OF_PACKET_IN)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Контроллер вычисляет лучший маршрут через всю сеть (с наименьшей стоимостью и удовлетворяющий политикам маршрутизации).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Соответствующие правила </a:t>
            </a:r>
            <a:r>
              <a:rPr lang="en-US" dirty="0"/>
              <a:t>OpenFlow</a:t>
            </a:r>
            <a:r>
              <a:rPr lang="ru-RU" dirty="0"/>
              <a:t> устанавливаются на коммутаторы + сразу и обратный </a:t>
            </a:r>
            <a:r>
              <a:rPr lang="ru-RU" dirty="0" smtClean="0"/>
              <a:t>маршрут</a:t>
            </a:r>
            <a:r>
              <a:rPr lang="en-US" dirty="0" smtClean="0"/>
              <a:t> (OF_PACKET_OUT/FLOW_MOD)</a:t>
            </a:r>
            <a:r>
              <a:rPr lang="ru-RU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Динамическая переконфигурация в случае ошибки сети.</a:t>
            </a:r>
            <a:endParaRPr lang="en-US" b="1" dirty="0"/>
          </a:p>
        </p:txBody>
      </p:sp>
      <p:cxnSp>
        <p:nvCxnSpPr>
          <p:cNvPr id="1041" name="Straight Arrow Connector 1040"/>
          <p:cNvCxnSpPr/>
          <p:nvPr/>
        </p:nvCxnSpPr>
        <p:spPr>
          <a:xfrm>
            <a:off x="4114801" y="2895600"/>
            <a:ext cx="136779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/>
          <p:cNvCxnSpPr/>
          <p:nvPr/>
        </p:nvCxnSpPr>
        <p:spPr>
          <a:xfrm>
            <a:off x="6477000" y="3458793"/>
            <a:ext cx="0" cy="42740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/>
          <p:nvPr/>
        </p:nvCxnSpPr>
        <p:spPr>
          <a:xfrm>
            <a:off x="6934201" y="4038600"/>
            <a:ext cx="70552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/>
          <p:cNvCxnSpPr/>
          <p:nvPr/>
        </p:nvCxnSpPr>
        <p:spPr>
          <a:xfrm flipH="1">
            <a:off x="6934201" y="3886200"/>
            <a:ext cx="70552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/>
          <p:nvPr/>
        </p:nvCxnSpPr>
        <p:spPr>
          <a:xfrm flipV="1">
            <a:off x="6629400" y="3429001"/>
            <a:ext cx="0" cy="42740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/>
          <p:cNvCxnSpPr/>
          <p:nvPr/>
        </p:nvCxnSpPr>
        <p:spPr>
          <a:xfrm flipH="1">
            <a:off x="4114799" y="2743200"/>
            <a:ext cx="136779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Explosion 1 1053"/>
          <p:cNvSpPr/>
          <p:nvPr/>
        </p:nvSpPr>
        <p:spPr>
          <a:xfrm>
            <a:off x="5867400" y="3196998"/>
            <a:ext cx="914400" cy="84160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114801" y="4419600"/>
            <a:ext cx="136779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4114801" y="4572000"/>
            <a:ext cx="136779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3124200" y="3458793"/>
            <a:ext cx="0" cy="42740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2971800" y="3429001"/>
            <a:ext cx="0" cy="42740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6934201" y="4419600"/>
            <a:ext cx="70552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6934201" y="4572000"/>
            <a:ext cx="705525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Cloud 1059"/>
          <p:cNvSpPr/>
          <p:nvPr/>
        </p:nvSpPr>
        <p:spPr>
          <a:xfrm>
            <a:off x="5939795" y="1104906"/>
            <a:ext cx="1852296" cy="87629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6363362" y="1251475"/>
            <a:ext cx="435012" cy="217507"/>
          </a:xfrm>
          <a:prstGeom prst="rect">
            <a:avLst/>
          </a:prstGeom>
        </p:spPr>
      </p:pic>
      <p:pic>
        <p:nvPicPr>
          <p:cNvPr id="113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6999122" y="1250766"/>
            <a:ext cx="435012" cy="217507"/>
          </a:xfrm>
          <a:prstGeom prst="rect">
            <a:avLst/>
          </a:prstGeom>
        </p:spPr>
      </p:pic>
      <p:pic>
        <p:nvPicPr>
          <p:cNvPr id="11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6999120" y="1661309"/>
            <a:ext cx="435012" cy="217507"/>
          </a:xfrm>
          <a:prstGeom prst="rect">
            <a:avLst/>
          </a:prstGeom>
        </p:spPr>
      </p:pic>
      <p:pic>
        <p:nvPicPr>
          <p:cNvPr id="115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 b="19643"/>
          <a:stretch/>
        </p:blipFill>
        <p:spPr>
          <a:xfrm>
            <a:off x="6363362" y="1661310"/>
            <a:ext cx="435012" cy="217507"/>
          </a:xfrm>
          <a:prstGeom prst="rect">
            <a:avLst/>
          </a:prstGeom>
        </p:spPr>
      </p:pic>
      <p:cxnSp>
        <p:nvCxnSpPr>
          <p:cNvPr id="1062" name="Straight Connector 1061"/>
          <p:cNvCxnSpPr>
            <a:stCxn id="112" idx="3"/>
            <a:endCxn id="113" idx="1"/>
          </p:cNvCxnSpPr>
          <p:nvPr/>
        </p:nvCxnSpPr>
        <p:spPr>
          <a:xfrm flipV="1">
            <a:off x="6798374" y="1359520"/>
            <a:ext cx="200748" cy="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/>
          <p:cNvCxnSpPr>
            <a:stCxn id="112" idx="2"/>
            <a:endCxn id="115" idx="0"/>
          </p:cNvCxnSpPr>
          <p:nvPr/>
        </p:nvCxnSpPr>
        <p:spPr>
          <a:xfrm>
            <a:off x="6580868" y="1468980"/>
            <a:ext cx="0" cy="19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13" idx="2"/>
            <a:endCxn id="114" idx="0"/>
          </p:cNvCxnSpPr>
          <p:nvPr/>
        </p:nvCxnSpPr>
        <p:spPr>
          <a:xfrm flipH="1">
            <a:off x="7216627" y="1468271"/>
            <a:ext cx="2" cy="193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stCxn id="115" idx="3"/>
            <a:endCxn id="114" idx="1"/>
          </p:cNvCxnSpPr>
          <p:nvPr/>
        </p:nvCxnSpPr>
        <p:spPr>
          <a:xfrm flipV="1">
            <a:off x="6798375" y="1770063"/>
            <a:ext cx="2007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6073453" y="1294697"/>
            <a:ext cx="167640" cy="149286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523332" y="1676687"/>
            <a:ext cx="172869" cy="20212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70" name="Straight Connector 1069"/>
          <p:cNvCxnSpPr>
            <a:stCxn id="124" idx="3"/>
            <a:endCxn id="112" idx="1"/>
          </p:cNvCxnSpPr>
          <p:nvPr/>
        </p:nvCxnSpPr>
        <p:spPr>
          <a:xfrm flipV="1">
            <a:off x="6241094" y="1360229"/>
            <a:ext cx="122269" cy="9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/>
          <p:cNvCxnSpPr>
            <a:stCxn id="125" idx="1"/>
          </p:cNvCxnSpPr>
          <p:nvPr/>
        </p:nvCxnSpPr>
        <p:spPr>
          <a:xfrm flipH="1" flipV="1">
            <a:off x="7124919" y="1770062"/>
            <a:ext cx="398413" cy="7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Curved Connector 1075"/>
          <p:cNvCxnSpPr>
            <a:stCxn id="124" idx="3"/>
            <a:endCxn id="114" idx="3"/>
          </p:cNvCxnSpPr>
          <p:nvPr/>
        </p:nvCxnSpPr>
        <p:spPr>
          <a:xfrm>
            <a:off x="6241094" y="1369342"/>
            <a:ext cx="1193039" cy="400721"/>
          </a:xfrm>
          <a:prstGeom prst="curvedConnector3">
            <a:avLst>
              <a:gd name="adj1" fmla="val 65742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/>
          <p:cNvCxnSpPr>
            <a:endCxn id="114" idx="3"/>
          </p:cNvCxnSpPr>
          <p:nvPr/>
        </p:nvCxnSpPr>
        <p:spPr>
          <a:xfrm>
            <a:off x="6282696" y="1359517"/>
            <a:ext cx="1151437" cy="410544"/>
          </a:xfrm>
          <a:prstGeom prst="curvedConnector3">
            <a:avLst>
              <a:gd name="adj1" fmla="val 34423"/>
            </a:avLst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850556"/>
            <a:ext cx="543803" cy="4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002956"/>
            <a:ext cx="543803" cy="4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155356"/>
            <a:ext cx="543803" cy="4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30" y="2155356"/>
            <a:ext cx="543803" cy="4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743648" y="2920206"/>
            <a:ext cx="335280" cy="2985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41917" y="2471830"/>
            <a:ext cx="165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OpenFlow </a:t>
            </a:r>
            <a:r>
              <a:rPr lang="ru-RU" b="1" dirty="0" smtClean="0"/>
              <a:t>контроллер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" y="3668867"/>
            <a:ext cx="143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хост</a:t>
            </a:r>
            <a:r>
              <a:rPr lang="en-US" b="1" dirty="0" smtClean="0"/>
              <a:t>/</a:t>
            </a:r>
            <a:r>
              <a:rPr lang="ru-RU" b="1" dirty="0" smtClean="0"/>
              <a:t>клиент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523332" y="4644442"/>
            <a:ext cx="146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хост</a:t>
            </a:r>
            <a:r>
              <a:rPr lang="en-US" b="1" dirty="0" smtClean="0"/>
              <a:t>/</a:t>
            </a:r>
            <a:r>
              <a:rPr lang="ru-RU" b="1" dirty="0" smtClean="0"/>
              <a:t>клиент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774724" y="2386884"/>
            <a:ext cx="156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оммутатор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709525" y="2397615"/>
            <a:ext cx="155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оммутатор 2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736089" y="4485534"/>
            <a:ext cx="160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оммутатор 3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638800" y="4470507"/>
            <a:ext cx="162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оммутатор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4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833 -3.7037E-7 L -0.47135 0.142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713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-2.59259E-6 L -0.48802 0.287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143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-4.81481E-6 L -0.17135 0.098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490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2.96296E-6 L -0.19635 0.242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7778E-6 -3.7037E-6 L 0.26702 -0.0030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750"/>
                            </p:stCondLst>
                            <p:childTnLst>
                              <p:par>
                                <p:cTn id="109" presetID="42" presetClass="path" presetSubtype="0" accel="50000" decel="5000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26667 -3.7037E-6 L 0.26702 0.1636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42" presetClass="path" presetSubtype="0" accel="50000" decel="5000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27535 0.16366 L 0.81701 0.1636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250"/>
                            </p:stCondLst>
                            <p:childTnLst>
                              <p:par>
                                <p:cTn id="115" presetID="10" presetClass="exit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 animBg="1"/>
      <p:bldP spid="1054" grpId="1" animBg="1"/>
      <p:bldP spid="56" grpId="0" animBg="1"/>
      <p:bldP spid="56" grpId="1" animBg="1"/>
      <p:bldP spid="56" grpId="2" animBg="1"/>
      <p:bldP spid="56" grpId="3" animBg="1"/>
      <p:bldP spid="56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ru-RU" dirty="0" smtClean="0"/>
              <a:t>Требования к контроллеру ПКС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Производительность</a:t>
            </a:r>
          </a:p>
          <a:p>
            <a:pPr lvl="1"/>
            <a:r>
              <a:rPr lang="ru-RU" dirty="0"/>
              <a:t>Пропускная способность</a:t>
            </a:r>
          </a:p>
          <a:p>
            <a:pPr lvl="2"/>
            <a:r>
              <a:rPr lang="en-US" dirty="0"/>
              <a:t>events per second</a:t>
            </a:r>
            <a:endParaRPr lang="ru-RU" dirty="0"/>
          </a:p>
          <a:p>
            <a:pPr lvl="1"/>
            <a:r>
              <a:rPr lang="ru-RU" dirty="0"/>
              <a:t>Задержка</a:t>
            </a:r>
            <a:endParaRPr lang="en-US" dirty="0"/>
          </a:p>
          <a:p>
            <a:pPr lvl="2"/>
            <a:r>
              <a:rPr lang="en-US" dirty="0"/>
              <a:t>us</a:t>
            </a:r>
            <a:endParaRPr lang="ru-RU" dirty="0"/>
          </a:p>
          <a:p>
            <a:r>
              <a:rPr lang="ru-RU" dirty="0" smtClean="0"/>
              <a:t>Надежность и безопасность</a:t>
            </a:r>
          </a:p>
          <a:p>
            <a:pPr lvl="1"/>
            <a:r>
              <a:rPr lang="ru-RU" dirty="0" smtClean="0"/>
              <a:t>24</a:t>
            </a:r>
            <a:r>
              <a:rPr lang="en-US" dirty="0" smtClean="0"/>
              <a:t>/7</a:t>
            </a:r>
            <a:endParaRPr lang="ru-RU" dirty="0" smtClean="0"/>
          </a:p>
          <a:p>
            <a:r>
              <a:rPr lang="ru-RU" dirty="0"/>
              <a:t>Программируемость</a:t>
            </a:r>
          </a:p>
          <a:p>
            <a:pPr lvl="1"/>
            <a:r>
              <a:rPr lang="ru-RU" dirty="0"/>
              <a:t>Функциональность: приложения и сервисы</a:t>
            </a:r>
          </a:p>
          <a:p>
            <a:pPr lvl="1"/>
            <a:r>
              <a:rPr lang="ru-RU" dirty="0"/>
              <a:t>Интерфейс программирования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475839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ЦОД требует обработку</a:t>
            </a:r>
            <a:r>
              <a:rPr lang="en-US" sz="2000" dirty="0" smtClean="0"/>
              <a:t> &gt;10M </a:t>
            </a:r>
            <a:r>
              <a:rPr lang="ru-RU" sz="2000" dirty="0" smtClean="0"/>
              <a:t>событий в секунду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Реактивные контроллеры более </a:t>
            </a:r>
            <a:r>
              <a:rPr lang="en-US" sz="2000" dirty="0" smtClean="0"/>
              <a:t>“</a:t>
            </a:r>
            <a:r>
              <a:rPr lang="ru-RU" sz="2000" dirty="0" smtClean="0"/>
              <a:t>чувствительные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5" name="Left Brace 4"/>
          <p:cNvSpPr/>
          <p:nvPr/>
        </p:nvSpPr>
        <p:spPr>
          <a:xfrm>
            <a:off x="5334000" y="1447800"/>
            <a:ext cx="762000" cy="1628239"/>
          </a:xfrm>
          <a:prstGeom prst="lef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7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Сетевая операционная система </a:t>
            </a:r>
            <a:r>
              <a:rPr lang="en-US" sz="3600" dirty="0" smtClean="0"/>
              <a:t>RUNOS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 проекта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i="1" dirty="0" smtClean="0"/>
              <a:t>Could an OpenFlow controller be both easy to develop applications for and also high performance?</a:t>
            </a:r>
            <a:r>
              <a:rPr lang="en-US" sz="2400" dirty="0" smtClean="0"/>
              <a:t>”</a:t>
            </a:r>
            <a:endParaRPr lang="ru-RU" sz="2400" dirty="0"/>
          </a:p>
          <a:p>
            <a:pPr lvl="1"/>
            <a:r>
              <a:rPr lang="ru-RU" sz="2400" dirty="0" smtClean="0"/>
              <a:t>Разработать систему, которая будет удобна для разработки новых сетевых приложений</a:t>
            </a:r>
          </a:p>
          <a:p>
            <a:pPr lvl="1"/>
            <a:r>
              <a:rPr lang="ru-RU" sz="2400" dirty="0" smtClean="0"/>
              <a:t>При этом помнить о быстроте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83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</a:rPr>
              <a:t>RUNOS</a:t>
            </a:r>
            <a:r>
              <a:rPr lang="en-US" sz="2400" dirty="0" smtClean="0">
                <a:solidFill>
                  <a:srgbClr val="7030A0"/>
                </a:solidFill>
              </a:rPr>
              <a:t> =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RU</a:t>
            </a:r>
            <a:r>
              <a:rPr lang="en-US" sz="2400" dirty="0" err="1" smtClean="0">
                <a:solidFill>
                  <a:srgbClr val="7030A0"/>
                </a:solidFill>
              </a:rPr>
              <a:t>ssian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</a:rPr>
              <a:t>N</a:t>
            </a:r>
            <a:r>
              <a:rPr lang="en-US" sz="2400" dirty="0" smtClean="0">
                <a:solidFill>
                  <a:srgbClr val="7030A0"/>
                </a:solidFill>
              </a:rPr>
              <a:t>etwork </a:t>
            </a:r>
            <a:r>
              <a:rPr lang="en-US" sz="2400" b="1" u="sng" dirty="0" smtClean="0">
                <a:solidFill>
                  <a:srgbClr val="7030A0"/>
                </a:solidFill>
              </a:rPr>
              <a:t>O</a:t>
            </a:r>
            <a:r>
              <a:rPr lang="en-US" sz="2400" dirty="0" smtClean="0">
                <a:solidFill>
                  <a:srgbClr val="7030A0"/>
                </a:solidFill>
              </a:rPr>
              <a:t>perating </a:t>
            </a:r>
            <a:r>
              <a:rPr lang="en-US" sz="2400" b="1" u="sng" dirty="0" smtClean="0">
                <a:solidFill>
                  <a:srgbClr val="7030A0"/>
                </a:solidFill>
              </a:rPr>
              <a:t>S</a:t>
            </a:r>
            <a:r>
              <a:rPr lang="en-US" sz="2400" dirty="0" smtClean="0">
                <a:solidFill>
                  <a:srgbClr val="7030A0"/>
                </a:solidFill>
              </a:rPr>
              <a:t>ystem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/>
          </a:p>
        </p:txBody>
      </p:sp>
      <p:pic>
        <p:nvPicPr>
          <p:cNvPr id="2050" name="Picture 2" descr="D:\science\projects\arccn\arccn_docs_2015\Runos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39" y="1524000"/>
            <a:ext cx="2098960" cy="10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93594"/>
              </p:ext>
            </p:extLst>
          </p:nvPr>
        </p:nvGraphicFramePr>
        <p:xfrm>
          <a:off x="762000" y="4241800"/>
          <a:ext cx="762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Коммутатор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Версия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OpenFlow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Arista</a:t>
                      </a:r>
                      <a:r>
                        <a:rPr lang="en-US" baseline="0" dirty="0" smtClean="0"/>
                        <a:t> 7050T-52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OF1.0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NEC PF5240F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OF1.0, OF1.3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r>
                        <a:rPr lang="en-US" baseline="0" dirty="0" smtClean="0"/>
                        <a:t> X460-24p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OF1.0, OF1.3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OpenvSwitch</a:t>
                      </a:r>
                      <a:r>
                        <a:rPr lang="en-US" dirty="0" smtClean="0"/>
                        <a:t> 1.6 </a:t>
                      </a:r>
                      <a:r>
                        <a:rPr lang="ru-RU" dirty="0" smtClean="0"/>
                        <a:t>и</a:t>
                      </a:r>
                      <a:r>
                        <a:rPr lang="ru-RU" baseline="0" dirty="0" smtClean="0"/>
                        <a:t> выше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OF1.0, OF1.3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Brocade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 1.3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8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RUNOS: </a:t>
            </a:r>
            <a:r>
              <a:rPr lang="ru-RU" sz="3600" b="1" dirty="0" smtClean="0"/>
              <a:t>особенности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919"/>
            <a:ext cx="6864138" cy="52578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Проблема </a:t>
            </a:r>
            <a:r>
              <a:rPr lang="ru-RU" sz="2400" dirty="0"/>
              <a:t>запуска нескольких приложений, интеграция с приложениями других разработчиков</a:t>
            </a:r>
            <a:endParaRPr lang="ru-RU" sz="2400" dirty="0" smtClean="0"/>
          </a:p>
          <a:p>
            <a:pPr lvl="1"/>
            <a:r>
              <a:rPr lang="ru-RU" sz="2000" dirty="0"/>
              <a:t>требуется статическая подстройка приложений под себя, порядок и способ передачи информации между ними. </a:t>
            </a:r>
            <a:r>
              <a:rPr lang="ru-RU" sz="2000" dirty="0" smtClean="0"/>
              <a:t> </a:t>
            </a:r>
          </a:p>
          <a:p>
            <a:pPr lvl="1"/>
            <a:r>
              <a:rPr lang="ru-RU" sz="2000" dirty="0" smtClean="0"/>
              <a:t>нет </a:t>
            </a:r>
            <a:r>
              <a:rPr lang="ru-RU" sz="2000" dirty="0"/>
              <a:t>механизма контроля и разрешения конфликтов между приложениями (</a:t>
            </a:r>
            <a:r>
              <a:rPr lang="ru-RU" sz="2000" dirty="0" smtClean="0"/>
              <a:t>генерация </a:t>
            </a:r>
            <a:r>
              <a:rPr lang="ru-RU" sz="2000" dirty="0"/>
              <a:t>пересекающихся правил</a:t>
            </a:r>
            <a:r>
              <a:rPr lang="ru-RU" sz="2000" dirty="0" smtClean="0"/>
              <a:t>).</a:t>
            </a:r>
          </a:p>
          <a:p>
            <a:r>
              <a:rPr lang="ru-RU" sz="2400" dirty="0" smtClean="0"/>
              <a:t>В </a:t>
            </a:r>
            <a:r>
              <a:rPr lang="en-US" sz="2400" dirty="0" smtClean="0"/>
              <a:t>RUNOS </a:t>
            </a:r>
            <a:r>
              <a:rPr lang="ru-RU" sz="2400" dirty="0" smtClean="0"/>
              <a:t>стоит </a:t>
            </a:r>
            <a:r>
              <a:rPr lang="ru-RU" sz="2400" dirty="0"/>
              <a:t>задача решить указанные выше проблемы</a:t>
            </a:r>
            <a:r>
              <a:rPr lang="ru-RU" sz="2400" dirty="0" smtClean="0"/>
              <a:t>:</a:t>
            </a:r>
          </a:p>
          <a:p>
            <a:pPr lvl="1"/>
            <a:r>
              <a:rPr lang="ru-RU" sz="2000" dirty="0"/>
              <a:t>часть настройки происходит автоматически по мета информации, связывание происходит </a:t>
            </a:r>
            <a:r>
              <a:rPr lang="ru-RU" sz="2000" dirty="0" smtClean="0"/>
              <a:t>динамически</a:t>
            </a:r>
          </a:p>
          <a:p>
            <a:pPr lvl="1"/>
            <a:r>
              <a:rPr lang="ru-RU" sz="2000" dirty="0" smtClean="0"/>
              <a:t>разработана </a:t>
            </a:r>
            <a:r>
              <a:rPr lang="ru-RU" sz="2000" dirty="0"/>
              <a:t>система разрешения </a:t>
            </a:r>
            <a:r>
              <a:rPr lang="ru-RU" sz="2000" dirty="0" smtClean="0"/>
              <a:t>конфликтов</a:t>
            </a:r>
          </a:p>
          <a:p>
            <a:pPr lvl="1"/>
            <a:r>
              <a:rPr lang="ru-RU" sz="2000" dirty="0" smtClean="0"/>
              <a:t>Широкий набор сервисов для упрощения разработки новых приложений</a:t>
            </a:r>
            <a:endParaRPr lang="ru-RU" sz="2000" dirty="0" smtClean="0"/>
          </a:p>
        </p:txBody>
      </p:sp>
      <p:sp>
        <p:nvSpPr>
          <p:cNvPr id="10" name="Rectangle 28"/>
          <p:cNvSpPr/>
          <p:nvPr/>
        </p:nvSpPr>
        <p:spPr>
          <a:xfrm>
            <a:off x="6812279" y="1066800"/>
            <a:ext cx="1638300" cy="17308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9"/>
          <p:cNvSpPr/>
          <p:nvPr/>
        </p:nvSpPr>
        <p:spPr>
          <a:xfrm>
            <a:off x="6964679" y="1134995"/>
            <a:ext cx="13335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Приложения</a:t>
            </a:r>
            <a:endParaRPr lang="en-US" sz="1600" b="1" dirty="0"/>
          </a:p>
        </p:txBody>
      </p:sp>
      <p:sp>
        <p:nvSpPr>
          <p:cNvPr id="12" name="Rectangle 30"/>
          <p:cNvSpPr/>
          <p:nvPr/>
        </p:nvSpPr>
        <p:spPr>
          <a:xfrm>
            <a:off x="6956212" y="1718838"/>
            <a:ext cx="13335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Сервисы</a:t>
            </a:r>
            <a:endParaRPr lang="en-US" b="1" dirty="0"/>
          </a:p>
        </p:txBody>
      </p:sp>
      <p:sp>
        <p:nvSpPr>
          <p:cNvPr id="13" name="Rectangle 31"/>
          <p:cNvSpPr/>
          <p:nvPr/>
        </p:nvSpPr>
        <p:spPr>
          <a:xfrm>
            <a:off x="6956212" y="2244254"/>
            <a:ext cx="13335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OpenFlow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15656" y="2293115"/>
            <a:ext cx="72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User space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92266" y="2865765"/>
            <a:ext cx="77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Kernel space</a:t>
            </a:r>
            <a:endParaRPr lang="en-US" sz="1600" b="1" dirty="0"/>
          </a:p>
        </p:txBody>
      </p:sp>
      <p:cxnSp>
        <p:nvCxnSpPr>
          <p:cNvPr id="20" name="Straight Connector 6"/>
          <p:cNvCxnSpPr/>
          <p:nvPr/>
        </p:nvCxnSpPr>
        <p:spPr>
          <a:xfrm>
            <a:off x="6781800" y="2865765"/>
            <a:ext cx="2340821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26980" y="3413879"/>
            <a:ext cx="2493220" cy="3139321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Сейчас версия </a:t>
            </a:r>
            <a:r>
              <a:rPr lang="ru-RU" b="1" dirty="0" smtClean="0"/>
              <a:t>0.4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построение топологиип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остроение </a:t>
            </a:r>
            <a:r>
              <a:rPr lang="ru-RU" dirty="0"/>
              <a:t>маршрута через всю </a:t>
            </a:r>
            <a:r>
              <a:rPr lang="ru-RU" dirty="0" smtClean="0"/>
              <a:t>сеть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 API (Floodlight)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WebUI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Статистика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Холодное резервирование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Примеры проблем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19200"/>
            <a:ext cx="8482183" cy="1828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Проблема </a:t>
            </a:r>
            <a:r>
              <a:rPr lang="ru-RU" sz="2400" dirty="0"/>
              <a:t>запуска нескольких приложений, интеграция с приложениями других разработчиков</a:t>
            </a:r>
          </a:p>
          <a:p>
            <a:pPr lvl="1"/>
            <a:r>
              <a:rPr lang="ru-RU" sz="2000" dirty="0"/>
              <a:t>требуется статическая подстройка приложений под себя, порядок и способ передачи информации между ними.  </a:t>
            </a:r>
          </a:p>
          <a:p>
            <a:pPr lvl="1"/>
            <a:r>
              <a:rPr lang="ru-RU" sz="2000" dirty="0"/>
              <a:t>нет механизма контроля и разрешения конфликтов между приложениями (генерация пересекающихся правил).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184171"/>
            <a:ext cx="1768929" cy="838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Forwarding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374901" y="3184171"/>
            <a:ext cx="1908629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SPAN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1001" y="4174771"/>
            <a:ext cx="3902529" cy="75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OpenFlow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167810" y="4398662"/>
              <a:ext cx="163440" cy="110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0810" y="4372022"/>
                <a:ext cx="217080" cy="11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544650" y="3773702"/>
              <a:ext cx="673560" cy="743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6930" y="3745622"/>
                <a:ext cx="72108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279770" y="3813662"/>
              <a:ext cx="599760" cy="667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9690" y="3785942"/>
                <a:ext cx="635760" cy="714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1311730" y="5622571"/>
            <a:ext cx="1917420" cy="397229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p_dst:10.0.0.1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72017" y="4588229"/>
            <a:ext cx="1295400" cy="1888771"/>
          </a:xfrm>
          <a:prstGeom prst="rect">
            <a:avLst/>
          </a:prstGeom>
          <a:solidFill>
            <a:srgbClr val="A3A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24417" y="48768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24417" y="52578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48217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Flow table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5181600" y="4949251"/>
              <a:ext cx="2832840" cy="111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0720" y="4922971"/>
                <a:ext cx="2881800" cy="11602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ounded Rectangle 15"/>
          <p:cNvSpPr/>
          <p:nvPr/>
        </p:nvSpPr>
        <p:spPr>
          <a:xfrm>
            <a:off x="4648200" y="3200400"/>
            <a:ext cx="4343400" cy="868643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Rule </a:t>
            </a: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fwd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ip_src:10.0.0.1 -&gt; output:1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Rule </a:t>
            </a:r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(span)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ip_src:10.0.0.1 -&gt; output:5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525869"/>
            <a:ext cx="93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packet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6107668"/>
            <a:ext cx="147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ever used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3555265">
            <a:off x="6809284" y="5842291"/>
            <a:ext cx="824083" cy="1183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 animBg="1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6868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EasyWay: </a:t>
            </a:r>
            <a:r>
              <a:rPr lang="ru-RU" sz="3600" dirty="0" smtClean="0"/>
              <a:t>управление корпоративной сетью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Графический интерфейс: система управления корпоративной сетью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026" name="Picture 2" descr="D:\science\projects\arccn\2015\ross15\easyw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4838" cy="545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990600"/>
            <a:ext cx="861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14" y="1066800"/>
            <a:ext cx="2209800" cy="163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2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7587</TotalTime>
  <Words>1461</Words>
  <Application>Microsoft Office PowerPoint</Application>
  <PresentationFormat>On-screen Show (4:3)</PresentationFormat>
  <Paragraphs>322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RUNOS контроллер для SDN/OpenFlow  OpenSource проект</vt:lpstr>
      <vt:lpstr>Что такое SDN/OpenFlow?</vt:lpstr>
      <vt:lpstr>Основы ПКС (SDN/OpenFlow)</vt:lpstr>
      <vt:lpstr>Основы ПКС (SDN/OpenFlow)</vt:lpstr>
      <vt:lpstr>Требования к контроллеру ПКС</vt:lpstr>
      <vt:lpstr>Сетевая операционная система RUNOS</vt:lpstr>
      <vt:lpstr>RUNOS: особенности</vt:lpstr>
      <vt:lpstr>Примеры проблем</vt:lpstr>
      <vt:lpstr>EasyWay: управление корпоративной сетью</vt:lpstr>
      <vt:lpstr>Производительность</vt:lpstr>
      <vt:lpstr>Проект с открытым исходным кодом</vt:lpstr>
      <vt:lpstr>Open Source</vt:lpstr>
      <vt:lpstr>Заключение</vt:lpstr>
      <vt:lpstr>PowerPoint Presentation</vt:lpstr>
      <vt:lpstr>Параметры запуска</vt:lpstr>
      <vt:lpstr>Архитектура</vt:lpstr>
      <vt:lpstr>Пример программы (learning switch)</vt:lpstr>
      <vt:lpstr>Реализация</vt:lpstr>
      <vt:lpstr>Описания релизов</vt:lpstr>
      <vt:lpstr>Варианты исполнения RUNOS</vt:lpstr>
      <vt:lpstr>Distributed RUNOS</vt:lpstr>
      <vt:lpstr>Distributed RUNOS: архитектура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Краткое описание проектов</dc:title>
  <dc:creator>Alexander Shalimov</dc:creator>
  <cp:lastModifiedBy>Alexander Shalimov</cp:lastModifiedBy>
  <cp:revision>139</cp:revision>
  <dcterms:created xsi:type="dcterms:W3CDTF">2006-08-16T00:00:00Z</dcterms:created>
  <dcterms:modified xsi:type="dcterms:W3CDTF">2015-04-16T09:45:00Z</dcterms:modified>
</cp:coreProperties>
</file>